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6" r:id="rId7"/>
    <p:sldId id="262" r:id="rId8"/>
    <p:sldId id="263" r:id="rId9"/>
    <p:sldId id="264" r:id="rId10"/>
    <p:sldId id="265" r:id="rId11"/>
    <p:sldId id="25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08"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A12EF4-F33A-48B9-A871-A0B6423A6EB0}"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GB"/>
        </a:p>
      </dgm:t>
    </dgm:pt>
    <dgm:pt modelId="{64E2AC01-9570-4708-963D-0A660D4C62B1}">
      <dgm:prSet/>
      <dgm:spPr>
        <a:solidFill>
          <a:srgbClr val="92D050"/>
        </a:solidFill>
      </dgm:spPr>
      <dgm:t>
        <a:bodyPr/>
        <a:lstStyle/>
        <a:p>
          <a:r>
            <a:rPr lang="en-GB" dirty="0" smtClean="0">
              <a:solidFill>
                <a:schemeClr val="tx1"/>
              </a:solidFill>
            </a:rPr>
            <a:t>In </a:t>
          </a:r>
          <a:r>
            <a:rPr lang="en-GB" b="1" u="sng" dirty="0" smtClean="0">
              <a:solidFill>
                <a:schemeClr val="tx1"/>
              </a:solidFill>
            </a:rPr>
            <a:t>participant observation (PO) </a:t>
          </a:r>
          <a:r>
            <a:rPr lang="en-GB" dirty="0" smtClean="0">
              <a:solidFill>
                <a:schemeClr val="tx1"/>
              </a:solidFill>
            </a:rPr>
            <a:t>the researcher joins the group and participates in its activities as a full member on a daily basis in order to investigate it. </a:t>
          </a:r>
          <a:endParaRPr lang="en-GB" dirty="0">
            <a:solidFill>
              <a:schemeClr val="tx1"/>
            </a:solidFill>
          </a:endParaRPr>
        </a:p>
      </dgm:t>
    </dgm:pt>
    <dgm:pt modelId="{C3CE636C-35CA-486F-8DDF-18694B892ADF}" type="parTrans" cxnId="{E7BB84D2-8FCF-4B82-B2E3-777C7A8E4903}">
      <dgm:prSet/>
      <dgm:spPr/>
      <dgm:t>
        <a:bodyPr/>
        <a:lstStyle/>
        <a:p>
          <a:endParaRPr lang="en-GB"/>
        </a:p>
      </dgm:t>
    </dgm:pt>
    <dgm:pt modelId="{AC7F5C3B-9D4C-408E-AE5E-95FA1B5FAF7F}" type="sibTrans" cxnId="{E7BB84D2-8FCF-4B82-B2E3-777C7A8E4903}">
      <dgm:prSet/>
      <dgm:spPr/>
      <dgm:t>
        <a:bodyPr/>
        <a:lstStyle/>
        <a:p>
          <a:endParaRPr lang="en-GB"/>
        </a:p>
      </dgm:t>
    </dgm:pt>
    <dgm:pt modelId="{A5019F4C-72BE-41C4-BF51-A5A524CD03E8}">
      <dgm:prSet/>
      <dgm:spPr>
        <a:solidFill>
          <a:srgbClr val="00B0F0"/>
        </a:solidFill>
      </dgm:spPr>
      <dgm:t>
        <a:bodyPr/>
        <a:lstStyle/>
        <a:p>
          <a:r>
            <a:rPr lang="en-GB" b="1" u="sng" dirty="0" smtClean="0">
              <a:solidFill>
                <a:schemeClr val="tx1"/>
              </a:solidFill>
            </a:rPr>
            <a:t>Overt PO</a:t>
          </a:r>
          <a:r>
            <a:rPr lang="en-GB" dirty="0" smtClean="0">
              <a:solidFill>
                <a:schemeClr val="tx1"/>
              </a:solidFill>
            </a:rPr>
            <a:t>, is when the researcher comes clean, so that the group being researched is aware of his or her activities. However, the researcher’s presence may cause the Hawthorne Effect</a:t>
          </a:r>
          <a:r>
            <a:rPr lang="en-GB" dirty="0" smtClean="0"/>
            <a:t>. </a:t>
          </a:r>
          <a:endParaRPr lang="en-GB" dirty="0"/>
        </a:p>
      </dgm:t>
    </dgm:pt>
    <dgm:pt modelId="{18213F12-4B46-4E07-8780-496403173F2F}" type="parTrans" cxnId="{5F9F4B7E-C5A9-47BC-8677-3E4CE722AA9E}">
      <dgm:prSet/>
      <dgm:spPr/>
      <dgm:t>
        <a:bodyPr/>
        <a:lstStyle/>
        <a:p>
          <a:endParaRPr lang="en-GB"/>
        </a:p>
      </dgm:t>
    </dgm:pt>
    <dgm:pt modelId="{5827BE93-18E4-43E3-8CF3-86C1B9A82549}" type="sibTrans" cxnId="{5F9F4B7E-C5A9-47BC-8677-3E4CE722AA9E}">
      <dgm:prSet/>
      <dgm:spPr/>
      <dgm:t>
        <a:bodyPr/>
        <a:lstStyle/>
        <a:p>
          <a:endParaRPr lang="en-GB"/>
        </a:p>
      </dgm:t>
    </dgm:pt>
    <dgm:pt modelId="{F264B067-C080-4824-9ADB-DA6C1B1C392D}">
      <dgm:prSet/>
      <dgm:spPr>
        <a:solidFill>
          <a:srgbClr val="FFFF00"/>
        </a:solidFill>
      </dgm:spPr>
      <dgm:t>
        <a:bodyPr/>
        <a:lstStyle/>
        <a:p>
          <a:r>
            <a:rPr lang="en-GB" dirty="0" smtClean="0">
              <a:solidFill>
                <a:schemeClr val="tx1"/>
              </a:solidFill>
            </a:rPr>
            <a:t>In </a:t>
          </a:r>
          <a:r>
            <a:rPr lang="en-GB" b="1" u="sng" dirty="0" smtClean="0">
              <a:solidFill>
                <a:schemeClr val="tx1"/>
              </a:solidFill>
            </a:rPr>
            <a:t>covert PO  </a:t>
          </a:r>
          <a:r>
            <a:rPr lang="en-GB" dirty="0" smtClean="0">
              <a:solidFill>
                <a:schemeClr val="tx1"/>
              </a:solidFill>
            </a:rPr>
            <a:t>the researcher joins the group without informing its members about the purpose of the research</a:t>
          </a:r>
          <a:r>
            <a:rPr lang="en-GB" dirty="0" smtClean="0"/>
            <a:t>. </a:t>
          </a:r>
          <a:endParaRPr lang="en-GB" dirty="0"/>
        </a:p>
      </dgm:t>
    </dgm:pt>
    <dgm:pt modelId="{22E6E9A0-7F71-40DB-B1DF-29073BDCA534}" type="sibTrans" cxnId="{E763A65C-5369-4504-A2A6-179CB8E85CE1}">
      <dgm:prSet/>
      <dgm:spPr/>
      <dgm:t>
        <a:bodyPr/>
        <a:lstStyle/>
        <a:p>
          <a:endParaRPr lang="en-GB"/>
        </a:p>
      </dgm:t>
    </dgm:pt>
    <dgm:pt modelId="{53E76950-363C-4EC8-A507-48985A98B7AE}" type="parTrans" cxnId="{E763A65C-5369-4504-A2A6-179CB8E85CE1}">
      <dgm:prSet/>
      <dgm:spPr/>
      <dgm:t>
        <a:bodyPr/>
        <a:lstStyle/>
        <a:p>
          <a:endParaRPr lang="en-GB"/>
        </a:p>
      </dgm:t>
    </dgm:pt>
    <dgm:pt modelId="{0FAE1394-D3EA-48E7-978B-7C5A3FC8CD7C}" type="pres">
      <dgm:prSet presAssocID="{FEA12EF4-F33A-48B9-A871-A0B6423A6EB0}" presName="Name0" presStyleCnt="0">
        <dgm:presLayoutVars>
          <dgm:dir/>
          <dgm:resizeHandles val="exact"/>
        </dgm:presLayoutVars>
      </dgm:prSet>
      <dgm:spPr/>
      <dgm:t>
        <a:bodyPr/>
        <a:lstStyle/>
        <a:p>
          <a:endParaRPr lang="en-GB"/>
        </a:p>
      </dgm:t>
    </dgm:pt>
    <dgm:pt modelId="{3A419476-783F-449F-9D2C-490C67A67EE4}" type="pres">
      <dgm:prSet presAssocID="{64E2AC01-9570-4708-963D-0A660D4C62B1}" presName="node" presStyleLbl="node1" presStyleIdx="0" presStyleCnt="3" custScaleX="158568" custScaleY="199796">
        <dgm:presLayoutVars>
          <dgm:bulletEnabled val="1"/>
        </dgm:presLayoutVars>
      </dgm:prSet>
      <dgm:spPr/>
      <dgm:t>
        <a:bodyPr/>
        <a:lstStyle/>
        <a:p>
          <a:endParaRPr lang="en-GB"/>
        </a:p>
      </dgm:t>
    </dgm:pt>
    <dgm:pt modelId="{9F167059-67B6-423C-AC22-5F5FA7F682F2}" type="pres">
      <dgm:prSet presAssocID="{AC7F5C3B-9D4C-408E-AE5E-95FA1B5FAF7F}" presName="sibTrans" presStyleLbl="sibTrans2D1" presStyleIdx="0" presStyleCnt="3" custFlipVert="0" custScaleX="326129" custScaleY="98867"/>
      <dgm:spPr/>
      <dgm:t>
        <a:bodyPr/>
        <a:lstStyle/>
        <a:p>
          <a:endParaRPr lang="en-GB"/>
        </a:p>
      </dgm:t>
    </dgm:pt>
    <dgm:pt modelId="{3599AD59-E52D-45D7-A0A3-554F9084CA8F}" type="pres">
      <dgm:prSet presAssocID="{AC7F5C3B-9D4C-408E-AE5E-95FA1B5FAF7F}" presName="connectorText" presStyleLbl="sibTrans2D1" presStyleIdx="0" presStyleCnt="3"/>
      <dgm:spPr/>
      <dgm:t>
        <a:bodyPr/>
        <a:lstStyle/>
        <a:p>
          <a:endParaRPr lang="en-GB"/>
        </a:p>
      </dgm:t>
    </dgm:pt>
    <dgm:pt modelId="{E38F0BEA-5F19-4515-BB37-D7B919BCD48B}" type="pres">
      <dgm:prSet presAssocID="{F264B067-C080-4824-9ADB-DA6C1B1C392D}" presName="node" presStyleLbl="node1" presStyleIdx="1" presStyleCnt="3" custScaleX="166085" custScaleY="181894">
        <dgm:presLayoutVars>
          <dgm:bulletEnabled val="1"/>
        </dgm:presLayoutVars>
      </dgm:prSet>
      <dgm:spPr/>
      <dgm:t>
        <a:bodyPr/>
        <a:lstStyle/>
        <a:p>
          <a:endParaRPr lang="en-GB"/>
        </a:p>
      </dgm:t>
    </dgm:pt>
    <dgm:pt modelId="{E4B3BC5C-C2C0-4D11-99DB-C9423E016BEA}" type="pres">
      <dgm:prSet presAssocID="{22E6E9A0-7F71-40DB-B1DF-29073BDCA534}" presName="sibTrans" presStyleLbl="sibTrans2D1" presStyleIdx="1" presStyleCnt="3"/>
      <dgm:spPr/>
      <dgm:t>
        <a:bodyPr/>
        <a:lstStyle/>
        <a:p>
          <a:endParaRPr lang="en-GB"/>
        </a:p>
      </dgm:t>
    </dgm:pt>
    <dgm:pt modelId="{F415E812-DF8A-414A-BA7E-1B9577031263}" type="pres">
      <dgm:prSet presAssocID="{22E6E9A0-7F71-40DB-B1DF-29073BDCA534}" presName="connectorText" presStyleLbl="sibTrans2D1" presStyleIdx="1" presStyleCnt="3"/>
      <dgm:spPr/>
      <dgm:t>
        <a:bodyPr/>
        <a:lstStyle/>
        <a:p>
          <a:endParaRPr lang="en-GB"/>
        </a:p>
      </dgm:t>
    </dgm:pt>
    <dgm:pt modelId="{5B6D9A87-A58E-4F36-8796-9055738F7D43}" type="pres">
      <dgm:prSet presAssocID="{A5019F4C-72BE-41C4-BF51-A5A524CD03E8}" presName="node" presStyleLbl="node1" presStyleIdx="2" presStyleCnt="3" custScaleX="144896" custScaleY="190603" custRadScaleRad="101851" custRadScaleInc="8698">
        <dgm:presLayoutVars>
          <dgm:bulletEnabled val="1"/>
        </dgm:presLayoutVars>
      </dgm:prSet>
      <dgm:spPr/>
      <dgm:t>
        <a:bodyPr/>
        <a:lstStyle/>
        <a:p>
          <a:endParaRPr lang="en-GB"/>
        </a:p>
      </dgm:t>
    </dgm:pt>
    <dgm:pt modelId="{DF784EC2-9EA1-4AF7-9AAA-86FA90CC3E1C}" type="pres">
      <dgm:prSet presAssocID="{5827BE93-18E4-43E3-8CF3-86C1B9A82549}" presName="sibTrans" presStyleLbl="sibTrans2D1" presStyleIdx="2" presStyleCnt="3" custScaleX="345236" custScaleY="124113"/>
      <dgm:spPr/>
      <dgm:t>
        <a:bodyPr/>
        <a:lstStyle/>
        <a:p>
          <a:endParaRPr lang="en-GB"/>
        </a:p>
      </dgm:t>
    </dgm:pt>
    <dgm:pt modelId="{A27FA00E-5421-444C-A404-1D6A58C71ADE}" type="pres">
      <dgm:prSet presAssocID="{5827BE93-18E4-43E3-8CF3-86C1B9A82549}" presName="connectorText" presStyleLbl="sibTrans2D1" presStyleIdx="2" presStyleCnt="3"/>
      <dgm:spPr/>
      <dgm:t>
        <a:bodyPr/>
        <a:lstStyle/>
        <a:p>
          <a:endParaRPr lang="en-GB"/>
        </a:p>
      </dgm:t>
    </dgm:pt>
  </dgm:ptLst>
  <dgm:cxnLst>
    <dgm:cxn modelId="{5F9F4B7E-C5A9-47BC-8677-3E4CE722AA9E}" srcId="{FEA12EF4-F33A-48B9-A871-A0B6423A6EB0}" destId="{A5019F4C-72BE-41C4-BF51-A5A524CD03E8}" srcOrd="2" destOrd="0" parTransId="{18213F12-4B46-4E07-8780-496403173F2F}" sibTransId="{5827BE93-18E4-43E3-8CF3-86C1B9A82549}"/>
    <dgm:cxn modelId="{97A0D7BC-435F-4DAA-A1B5-1FC3445641EA}" type="presOf" srcId="{FEA12EF4-F33A-48B9-A871-A0B6423A6EB0}" destId="{0FAE1394-D3EA-48E7-978B-7C5A3FC8CD7C}" srcOrd="0" destOrd="0" presId="urn:microsoft.com/office/officeart/2005/8/layout/cycle7"/>
    <dgm:cxn modelId="{E2EAF186-0FDA-4AED-A1E2-735941D40FA6}" type="presOf" srcId="{F264B067-C080-4824-9ADB-DA6C1B1C392D}" destId="{E38F0BEA-5F19-4515-BB37-D7B919BCD48B}" srcOrd="0" destOrd="0" presId="urn:microsoft.com/office/officeart/2005/8/layout/cycle7"/>
    <dgm:cxn modelId="{9E74E522-9111-4000-A3D7-11B467EC7731}" type="presOf" srcId="{22E6E9A0-7F71-40DB-B1DF-29073BDCA534}" destId="{F415E812-DF8A-414A-BA7E-1B9577031263}" srcOrd="1" destOrd="0" presId="urn:microsoft.com/office/officeart/2005/8/layout/cycle7"/>
    <dgm:cxn modelId="{B6E9D8BE-0D01-438D-B9D3-A6509340171D}" type="presOf" srcId="{AC7F5C3B-9D4C-408E-AE5E-95FA1B5FAF7F}" destId="{3599AD59-E52D-45D7-A0A3-554F9084CA8F}" srcOrd="1" destOrd="0" presId="urn:microsoft.com/office/officeart/2005/8/layout/cycle7"/>
    <dgm:cxn modelId="{3D72E353-374C-46B3-B210-007BF8BF01C2}" type="presOf" srcId="{5827BE93-18E4-43E3-8CF3-86C1B9A82549}" destId="{DF784EC2-9EA1-4AF7-9AAA-86FA90CC3E1C}" srcOrd="0" destOrd="0" presId="urn:microsoft.com/office/officeart/2005/8/layout/cycle7"/>
    <dgm:cxn modelId="{E763A65C-5369-4504-A2A6-179CB8E85CE1}" srcId="{FEA12EF4-F33A-48B9-A871-A0B6423A6EB0}" destId="{F264B067-C080-4824-9ADB-DA6C1B1C392D}" srcOrd="1" destOrd="0" parTransId="{53E76950-363C-4EC8-A507-48985A98B7AE}" sibTransId="{22E6E9A0-7F71-40DB-B1DF-29073BDCA534}"/>
    <dgm:cxn modelId="{131F4A39-3C7E-45F1-8C41-CF491FD3D0B0}" type="presOf" srcId="{22E6E9A0-7F71-40DB-B1DF-29073BDCA534}" destId="{E4B3BC5C-C2C0-4D11-99DB-C9423E016BEA}" srcOrd="0" destOrd="0" presId="urn:microsoft.com/office/officeart/2005/8/layout/cycle7"/>
    <dgm:cxn modelId="{1173B712-C9F0-4198-8620-AE41A5ED2F87}" type="presOf" srcId="{AC7F5C3B-9D4C-408E-AE5E-95FA1B5FAF7F}" destId="{9F167059-67B6-423C-AC22-5F5FA7F682F2}" srcOrd="0" destOrd="0" presId="urn:microsoft.com/office/officeart/2005/8/layout/cycle7"/>
    <dgm:cxn modelId="{E7BB84D2-8FCF-4B82-B2E3-777C7A8E4903}" srcId="{FEA12EF4-F33A-48B9-A871-A0B6423A6EB0}" destId="{64E2AC01-9570-4708-963D-0A660D4C62B1}" srcOrd="0" destOrd="0" parTransId="{C3CE636C-35CA-486F-8DDF-18694B892ADF}" sibTransId="{AC7F5C3B-9D4C-408E-AE5E-95FA1B5FAF7F}"/>
    <dgm:cxn modelId="{DF1A17E1-BA27-40EF-87F5-158181EB42D9}" type="presOf" srcId="{64E2AC01-9570-4708-963D-0A660D4C62B1}" destId="{3A419476-783F-449F-9D2C-490C67A67EE4}" srcOrd="0" destOrd="0" presId="urn:microsoft.com/office/officeart/2005/8/layout/cycle7"/>
    <dgm:cxn modelId="{04ACFE6A-4F4A-4E90-B628-F8A8A18D6A4F}" type="presOf" srcId="{5827BE93-18E4-43E3-8CF3-86C1B9A82549}" destId="{A27FA00E-5421-444C-A404-1D6A58C71ADE}" srcOrd="1" destOrd="0" presId="urn:microsoft.com/office/officeart/2005/8/layout/cycle7"/>
    <dgm:cxn modelId="{887B2AF5-88EC-4FB8-8C95-7E783BFB448F}" type="presOf" srcId="{A5019F4C-72BE-41C4-BF51-A5A524CD03E8}" destId="{5B6D9A87-A58E-4F36-8796-9055738F7D43}" srcOrd="0" destOrd="0" presId="urn:microsoft.com/office/officeart/2005/8/layout/cycle7"/>
    <dgm:cxn modelId="{FE9A125E-D870-4282-BB6E-68720975A907}" type="presParOf" srcId="{0FAE1394-D3EA-48E7-978B-7C5A3FC8CD7C}" destId="{3A419476-783F-449F-9D2C-490C67A67EE4}" srcOrd="0" destOrd="0" presId="urn:microsoft.com/office/officeart/2005/8/layout/cycle7"/>
    <dgm:cxn modelId="{4A288B1A-7443-4C51-91B4-C0B213D989B4}" type="presParOf" srcId="{0FAE1394-D3EA-48E7-978B-7C5A3FC8CD7C}" destId="{9F167059-67B6-423C-AC22-5F5FA7F682F2}" srcOrd="1" destOrd="0" presId="urn:microsoft.com/office/officeart/2005/8/layout/cycle7"/>
    <dgm:cxn modelId="{F77E5AF9-6780-4EF0-AFC1-3B08239438E9}" type="presParOf" srcId="{9F167059-67B6-423C-AC22-5F5FA7F682F2}" destId="{3599AD59-E52D-45D7-A0A3-554F9084CA8F}" srcOrd="0" destOrd="0" presId="urn:microsoft.com/office/officeart/2005/8/layout/cycle7"/>
    <dgm:cxn modelId="{064DAB06-DF57-4531-93CD-B6B89822DCCF}" type="presParOf" srcId="{0FAE1394-D3EA-48E7-978B-7C5A3FC8CD7C}" destId="{E38F0BEA-5F19-4515-BB37-D7B919BCD48B}" srcOrd="2" destOrd="0" presId="urn:microsoft.com/office/officeart/2005/8/layout/cycle7"/>
    <dgm:cxn modelId="{D0A282E5-B349-4626-912C-A6449A44BD65}" type="presParOf" srcId="{0FAE1394-D3EA-48E7-978B-7C5A3FC8CD7C}" destId="{E4B3BC5C-C2C0-4D11-99DB-C9423E016BEA}" srcOrd="3" destOrd="0" presId="urn:microsoft.com/office/officeart/2005/8/layout/cycle7"/>
    <dgm:cxn modelId="{B146F1B7-90E8-4BE5-B689-4C10F8A96DCD}" type="presParOf" srcId="{E4B3BC5C-C2C0-4D11-99DB-C9423E016BEA}" destId="{F415E812-DF8A-414A-BA7E-1B9577031263}" srcOrd="0" destOrd="0" presId="urn:microsoft.com/office/officeart/2005/8/layout/cycle7"/>
    <dgm:cxn modelId="{406F5DB4-7C1C-48BD-8CD9-10E9DF7BD588}" type="presParOf" srcId="{0FAE1394-D3EA-48E7-978B-7C5A3FC8CD7C}" destId="{5B6D9A87-A58E-4F36-8796-9055738F7D43}" srcOrd="4" destOrd="0" presId="urn:microsoft.com/office/officeart/2005/8/layout/cycle7"/>
    <dgm:cxn modelId="{0AA82690-6C72-484F-B550-6970DE138A96}" type="presParOf" srcId="{0FAE1394-D3EA-48E7-978B-7C5A3FC8CD7C}" destId="{DF784EC2-9EA1-4AF7-9AAA-86FA90CC3E1C}" srcOrd="5" destOrd="0" presId="urn:microsoft.com/office/officeart/2005/8/layout/cycle7"/>
    <dgm:cxn modelId="{C4627217-4D6A-4CD8-89A9-05E89D766E07}" type="presParOf" srcId="{DF784EC2-9EA1-4AF7-9AAA-86FA90CC3E1C}" destId="{A27FA00E-5421-444C-A404-1D6A58C71ADE}" srcOrd="0" destOrd="0" presId="urn:microsoft.com/office/officeart/2005/8/layout/cycle7"/>
  </dgm:cxnLst>
  <dgm:bg/>
  <dgm:whole/>
</dgm:dataModel>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4710FDC-41AB-4F23-8E79-75891BA706DE}" type="datetimeFigureOut">
              <a:rPr lang="en-US" smtClean="0"/>
              <a:t>12/1/2009</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DC59B0F-06F7-40F9-A49A-F0D9174BD6BA}"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DC59B0F-06F7-40F9-A49A-F0D9174BD6B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DC59B0F-06F7-40F9-A49A-F0D9174BD6B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DC59B0F-06F7-40F9-A49A-F0D9174BD6BA}"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DC59B0F-06F7-40F9-A49A-F0D9174BD6BA}"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5DC59B0F-06F7-40F9-A49A-F0D9174BD6BA}"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5DC59B0F-06F7-40F9-A49A-F0D9174BD6BA}"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5DC59B0F-06F7-40F9-A49A-F0D9174BD6BA}"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4710FDC-41AB-4F23-8E79-75891BA706DE}" type="datetimeFigureOut">
              <a:rPr lang="en-US" smtClean="0"/>
              <a:t>12/1/2009</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5DC59B0F-06F7-40F9-A49A-F0D9174BD6B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4710FDC-41AB-4F23-8E79-75891BA706DE}" type="datetimeFigureOut">
              <a:rPr lang="en-US" smtClean="0"/>
              <a:t>12/1/2009</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5DC59B0F-06F7-40F9-A49A-F0D9174BD6BA}"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4710FDC-41AB-4F23-8E79-75891BA706DE}" type="datetimeFigureOut">
              <a:rPr lang="en-US" smtClean="0"/>
              <a:t>12/1/2009</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DC59B0F-06F7-40F9-A49A-F0D9174BD6BA}"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4710FDC-41AB-4F23-8E79-75891BA706DE}" type="datetimeFigureOut">
              <a:rPr lang="en-US" smtClean="0"/>
              <a:t>12/1/2009</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DC59B0F-06F7-40F9-A49A-F0D9174BD6B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12"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11" Type="http://schemas.openxmlformats.org/officeDocument/2006/relationships/hyperlink" Target="http://images.google.co.uk/imgres?imgurl=http://weblogs.newsday.com/news/local/longisland/politics/blog/judges.jpg&amp;imgrefurl=http://weblogs.newsday.com/news/local/longisland/politics/blog/2008/03/&amp;usg=__IwySOY9GVeyvMOXubxQuo9mVDAI=&amp;h=535&amp;w=705&amp;sz=94&amp;hl=en&amp;start=2&amp;tbnid=6MtljZVfkzOKKM:&amp;tbnh=106&amp;tbnw=140&amp;prev=/images?q=judges&amp;gbv=2&amp;hl=en" TargetMode="External"/><Relationship Id="rId5" Type="http://schemas.openxmlformats.org/officeDocument/2006/relationships/oleObject" Target="../embeddings/oleObject3.bin"/><Relationship Id="rId10" Type="http://schemas.openxmlformats.org/officeDocument/2006/relationships/image" Target="../media/image8.jpeg"/><Relationship Id="rId4" Type="http://schemas.openxmlformats.org/officeDocument/2006/relationships/oleObject" Target="../embeddings/oleObject2.bin"/><Relationship Id="rId9" Type="http://schemas.openxmlformats.org/officeDocument/2006/relationships/hyperlink" Target="http://images.google.co.uk/imgres?imgurl=http://upload.wikimedia.org/wikipedia/commons/thumb/3/31/Police_man_ganson.svg/361px-Police_man_ganson.svg.png&amp;imgrefurl=http://commons.wikimedia.org/wiki/File:Police_man_ganson.svg&amp;usg=__iIhvliWrH6oPU3hqScvdK-PBurY=&amp;h=332&amp;w=361&amp;sz=31&amp;hl=en&amp;start=2&amp;tbnid=AyVxfS46762yzM:&amp;tbnh=111&amp;tbnw=121&amp;prev=/images?q=police&amp;gbv=2&amp;hl=e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images.google.co.uk/imgres?imgurl=http://69.90.174.252/photos/display_pic_with_logo/135/135,1132358535,1.jpg&amp;imgrefurl=http://www.shutterstock.com/pic-737265.html&amp;h=470&amp;w=299&amp;sz=58&amp;hl=en&amp;start=13&amp;tbnid=XPyNhR3y-Kc1LM:&amp;tbnh=129&amp;tbnw=82&amp;prev=/images%3Fq%3Dthe%2Bhuman%2Bbody%2B-%2Borgans%26gbv%3D2%26hl%3Den%26safe%3Dactive"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images.google.co.uk/imgres?imgurl=http://wwp.daylight-saving-time.com/images/time.jpg&amp;imgrefurl=http://wwp.daylight-saving-time.com/&amp;h=342&amp;w=480&amp;sz=19&amp;hl=en&amp;start=1&amp;tbnid=ChrzlALaCWLxNM:&amp;tbnh=92&amp;tbnw=129&amp;prev=/images?q=time&amp;gbv=2&amp;svnum=10&amp;hl=en" TargetMode="Externa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hyperlink" Target="http://images.google.co.uk/imgres?imgurl=http://library.thinkquest.org/J003358F/money_tree5.jpg&amp;imgrefurl=http://library.thinkquest.org/J003358F/trivia.html&amp;h=441&amp;w=488&amp;sz=1139&amp;hl=en&amp;start=1&amp;tbnid=xnEhSbzKwviaCM:&amp;tbnh=136&amp;tbnw=150&amp;prev=/images?q=money&amp;gbv=2&amp;svnum=10&amp;hl=en"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uk.wrs.yahoo.com/_ylt=ApqiFZolomE1y25CwGd1kptNBQx.;_ylu=X3oDMTBpZTByOGFiBHBvcwMyBHNlYwNzcgR2dGlkAw--/SIG=1h62boa1p/**http:/uk.images.search.yahoo.com/search/images/view?back=http%3A%2F%2Fuk.images.search.yahoo.com%2Fsearch%2Fimages%3Fp%3Dreserach%2Bparticipants%26ei%3DUTF-8%26fr%3Dyfp-t-501%26x%3Dwrt&amp;w=510&amp;h=383&amp;imgurl=www.geo.tu-freiberg.de%2Ffernerkundung%2FETHIO%2Fembassy_ethio%2FDSCN0558.jpg&amp;rurl=http%3A%2F%2Fwww.geo.tu-freiberg.de%2Ffernerkundung%2FETHIO%2Fexcu_ethio2.html&amp;size=118kB&amp;name=DSCN0558.jpg&amp;p=reserach+participants&amp;type=jpeg&amp;no=2&amp;tt=4&amp;oid=b3568b4e94971590&amp;ei=UTF-8" TargetMode="External"/><Relationship Id="rId13"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5.jpeg"/><Relationship Id="rId12" Type="http://schemas.openxmlformats.org/officeDocument/2006/relationships/hyperlink" Target="http://uk.wrs.yahoo.com/_ylt=AllcuRD9CgcVZMIl0ltF1s9NBQx.;_ylu=X3oDMTBpc2ozM2gzBHBvcwM0BHNlYwNzcgR2dGlkAw--/SIG=1elf6ivph/**http:/uk.images.search.yahoo.com/search/images/view?back=http%3A%2F%2Fuk.images.search.yahoo.com%2Fsearch%2Fimages%3Fp%3DSPONSORS%26ei%3DUTF-8%26fr%3Dyfp-t-501%26x%3Dwrt&amp;w=432&amp;h=655&amp;imgurl=www.limousin.co.uk%2Filc%2Fimages%2Fsponsors.jpg&amp;rurl=http%3A%2F%2Fwww.limousin.co.uk%2Filc%2Fsponsors.html&amp;size=35.8kB&amp;name=sponsors.jpg&amp;p=SPONSORS&amp;type=jpeg&amp;no=4&amp;tt=1,186,106&amp;oid=52286e1806cfb8fa&amp;ei=UTF-8" TargetMode="External"/><Relationship Id="rId2" Type="http://schemas.openxmlformats.org/officeDocument/2006/relationships/hyperlink" Target="http://uk.wrs.yahoo.com/_ylt=AjxrjPXLmHxvoTrS9vbsyBNNBQx.;_ylu=X3oDMTBpc2ozM2gzBHBvcwM0BHNlYwNzcgR2dGlkAw--/SIG=1fou188es/**http:/uk.images.search.yahoo.com/search/images/view?back=http%3A%2F%2Fuk.images.search.yahoo.com%2Fsearch%2Fimages%3Fp%3Dtime%26fr%3Dyfp-t-501%26ei%3DUTF-8&amp;w=640&amp;h=480&amp;imgurl=www.kerygmacinematology.com%2Fgallery%2Fabstract%2Fhands_of_time.jpg&amp;rurl=http%3A%2F%2Fwww.kerygmacinematology.com%2Fgallery%2Fabstract%2Fhands_of_time.html&amp;size=60.9kB&amp;name=hands_of_time.jpg&amp;p=time&amp;type=jpeg&amp;no=4&amp;tt=30,183,608&amp;oid=333dfba7dc7f9fd6&amp;ei=UTF-8" TargetMode="External"/><Relationship Id="rId1" Type="http://schemas.openxmlformats.org/officeDocument/2006/relationships/slideLayout" Target="../slideLayouts/slideLayout2.xml"/><Relationship Id="rId6" Type="http://schemas.openxmlformats.org/officeDocument/2006/relationships/hyperlink" Target="http://uk.wrs.yahoo.com/_ylt=AsLXL.aMe6KIBt8gxa_jE3pNBQx.;_ylu=X3oDMTBqMjRpazg1BHBvcwMxMARzZWMDc3IEdnRpZAM-/SIG=1m8q2pj3l/**http:/uk.images.search.yahoo.com/search/images/view?back=http%3A%2F%2Fuk.images.search.yahoo.com%2Fsearch%2Fimages%3Fp%3Dopen%2Bdoors%2B%26ei%3DUTF-8%26fr%3Dyfp-t-501%26x%3Dwrt&amp;w=500&amp;h=375&amp;imgurl=static.flickr.com%2F1378%2F1079688561_e4f128fbcd_m.jpg&amp;rurl=http%3A%2F%2Fwww.flickr.com%2Fphotos%2Fdoorsopenday%2F1079688561%2F&amp;size=150.6kB&amp;name=1079688561_e4f128fbcd.jpg&amp;p=open+doors&amp;type=jpeg&amp;no=10&amp;tt=195,985&amp;oid=8c9413478c39b792&amp;fusr=edinburgh+doors+open+day&amp;tit=Edinburgh+Doors+Open+Day+2007+-+Seafield+Crematorium&amp;hurl=http%3A%2F%2Fwww.flickr.com%2Fphotos%2Fdoorsopenday%2F&amp;ei=UTF-8&amp;src=p" TargetMode="External"/><Relationship Id="rId11" Type="http://schemas.openxmlformats.org/officeDocument/2006/relationships/image" Target="../media/image17.jpeg"/><Relationship Id="rId5" Type="http://schemas.openxmlformats.org/officeDocument/2006/relationships/image" Target="../media/image14.jpeg"/><Relationship Id="rId15" Type="http://schemas.openxmlformats.org/officeDocument/2006/relationships/image" Target="../media/image19.jpeg"/><Relationship Id="rId10" Type="http://schemas.openxmlformats.org/officeDocument/2006/relationships/hyperlink" Target="http://uk.wrs.yahoo.com/_ylt=At_BecAhdfTZRDPOGQ7kaClNBQx.;_ylu=X3oDMTBqdGFzdWxiBHBvcwMxNQRzZWMDc3IEdnRpZAM-/SIG=1g6t0kg98/**http:/uk.images.search.yahoo.com/search/images/view?back=http%3A%2F%2Fuk.images.search.yahoo.com%2Fsearch%2Fimages%3Fp%3DUNDERCOVER%2BINVESTIGATION%26ei%3DUTF-8%26fr%3Dyfp-t-501%26x%3Dwrt&amp;w=563&amp;h=189&amp;imgurl=www.investigation.com%2Fimages%2Fhead_undercover.jpg&amp;rurl=http%3A%2F%2Fwww.investigation.com%2Fundercover_operations.htm&amp;size=35.5kB&amp;name=head_undercover.jpg&amp;p=UNDERCOVER+INVESTIGATION&amp;type=jpeg&amp;no=15&amp;tt=844&amp;oid=59852af28d8f506a&amp;ei=UTF-8" TargetMode="External"/><Relationship Id="rId4" Type="http://schemas.openxmlformats.org/officeDocument/2006/relationships/hyperlink" Target="http://uk.wrs.yahoo.com/_ylt=ApL7g65BynspwePLJYAyG2hNBQx.;_ylu=X3oDMTBpaWhqZmNtBHBvcwMzBHNlYwNzcgR2dGlkAw--/SIG=1egue1ldb/**http:/uk.images.search.yahoo.com/search/images/view?back=http%3A%2F%2Fuk.images.search.yahoo.com%2Fsearch%2Fimages%3Fp%3Dmoney%26ei%3DUTF-8%26fr%3Dyfp-t-501%26x%3Dwrt&amp;w=280&amp;h=214&amp;imgurl=www.dekorra.com%2FImages%2Fmoney-stackLrg.jpg&amp;rurl=http%3A%2F%2Fwww.professorsearch.com%2Fsearch%2Fmoney&amp;size=17.1kB&amp;name=money-stackLrg.jpg&amp;p=money&amp;type=jpeg&amp;no=3&amp;tt=4,424,720&amp;oid=ea8198012aef98ac&amp;ei=UTF-8" TargetMode="External"/><Relationship Id="rId9" Type="http://schemas.openxmlformats.org/officeDocument/2006/relationships/image" Target="../media/image16.jpeg"/><Relationship Id="rId14" Type="http://schemas.openxmlformats.org/officeDocument/2006/relationships/hyperlink" Target="http://uk.wrs.yahoo.com/_ylt=AllEhxAQ16Rxm_3cI07JSyhNBQx.;_ylu=X3oDMTBpdnJhMHUzBHBvcwMxBHNlYwNzcgR2dGlkAw--/SIG=1doc0ie73/**http:/uk.images.search.yahoo.com/search/images/view?back=http%3A%2F%2Fuk.images.search.yahoo.com%2Fsearch%2Fimages%3Fp%3DLEGAL%26ei%3DUTF-8%26fr%3Dyfp-t-501%26x%3Dwrt&amp;w=225&amp;h=214&amp;imgurl=www.barnhartlawgroup.com%2Fimages%2Flegal1.jpg&amp;rurl=http%3A%2F%2Fwww.barnhartlawgroup.com%2F&amp;size=13kB&amp;name=legal1.jpg&amp;p=LEGAL&amp;type=jpeg&amp;no=1&amp;tt=2,139,681&amp;oid=fb42c9aadd23cbc6&amp;ei=UTF-8" TargetMode="Externa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What is Sociology?</a:t>
            </a:r>
            <a:endParaRPr lang="en-GB" dirty="0"/>
          </a:p>
        </p:txBody>
      </p:sp>
      <p:sp>
        <p:nvSpPr>
          <p:cNvPr id="3" name="Subtitle 2"/>
          <p:cNvSpPr>
            <a:spLocks noGrp="1"/>
          </p:cNvSpPr>
          <p:nvPr>
            <p:ph type="subTitle" idx="1"/>
          </p:nvPr>
        </p:nvSpPr>
        <p:spPr/>
        <p:txBody>
          <a:bodyPr/>
          <a:lstStyle/>
          <a:p>
            <a:r>
              <a:rPr lang="en-GB" b="1" u="sng" dirty="0" smtClean="0">
                <a:solidFill>
                  <a:schemeClr val="tx1"/>
                </a:solidFill>
              </a:rPr>
              <a:t>Learning objective: </a:t>
            </a:r>
            <a:r>
              <a:rPr lang="en-GB" dirty="0" smtClean="0">
                <a:solidFill>
                  <a:schemeClr val="tx1"/>
                </a:solidFill>
              </a:rPr>
              <a:t>To revisit the area for revision </a:t>
            </a:r>
            <a:endParaRPr lang="en-GB"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Tasks- use the textbook p 14-15</a:t>
            </a:r>
            <a:endParaRPr lang="en-GB" b="1" u="sng" dirty="0"/>
          </a:p>
        </p:txBody>
      </p:sp>
      <p:sp>
        <p:nvSpPr>
          <p:cNvPr id="3" name="Content Placeholder 2"/>
          <p:cNvSpPr>
            <a:spLocks noGrp="1"/>
          </p:cNvSpPr>
          <p:nvPr>
            <p:ph idx="1"/>
          </p:nvPr>
        </p:nvSpPr>
        <p:spPr/>
        <p:txBody>
          <a:bodyPr/>
          <a:lstStyle/>
          <a:p>
            <a:pPr>
              <a:buNone/>
            </a:pPr>
            <a:endParaRPr lang="en-GB" dirty="0"/>
          </a:p>
        </p:txBody>
      </p:sp>
      <p:sp>
        <p:nvSpPr>
          <p:cNvPr id="4" name="Rectangle 3"/>
          <p:cNvSpPr/>
          <p:nvPr/>
        </p:nvSpPr>
        <p:spPr>
          <a:xfrm>
            <a:off x="3714744" y="2786058"/>
            <a:ext cx="1628780" cy="15001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Sampling methods</a:t>
            </a:r>
            <a:endParaRPr lang="en-GB" dirty="0"/>
          </a:p>
        </p:txBody>
      </p:sp>
      <p:sp>
        <p:nvSpPr>
          <p:cNvPr id="5" name="Rectangle 4"/>
          <p:cNvSpPr/>
          <p:nvPr/>
        </p:nvSpPr>
        <p:spPr>
          <a:xfrm>
            <a:off x="642910" y="1857364"/>
            <a:ext cx="1643074"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Random sampling</a:t>
            </a:r>
            <a:endParaRPr lang="en-GB" dirty="0">
              <a:solidFill>
                <a:schemeClr val="tx1"/>
              </a:solidFill>
            </a:endParaRPr>
          </a:p>
        </p:txBody>
      </p:sp>
      <p:sp>
        <p:nvSpPr>
          <p:cNvPr id="6" name="Rectangle 5"/>
          <p:cNvSpPr/>
          <p:nvPr/>
        </p:nvSpPr>
        <p:spPr>
          <a:xfrm>
            <a:off x="785786" y="3429000"/>
            <a:ext cx="1643074"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Systematic  </a:t>
            </a:r>
            <a:r>
              <a:rPr lang="en-GB" dirty="0" smtClean="0">
                <a:solidFill>
                  <a:schemeClr val="tx1"/>
                </a:solidFill>
              </a:rPr>
              <a:t>sampling</a:t>
            </a:r>
            <a:endParaRPr lang="en-GB" dirty="0">
              <a:solidFill>
                <a:schemeClr val="tx1"/>
              </a:solidFill>
            </a:endParaRPr>
          </a:p>
        </p:txBody>
      </p:sp>
      <p:sp>
        <p:nvSpPr>
          <p:cNvPr id="7" name="Rectangle 6"/>
          <p:cNvSpPr/>
          <p:nvPr/>
        </p:nvSpPr>
        <p:spPr>
          <a:xfrm>
            <a:off x="857224" y="4857760"/>
            <a:ext cx="1857388"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Stratified random </a:t>
            </a:r>
            <a:r>
              <a:rPr lang="en-GB" dirty="0" smtClean="0">
                <a:solidFill>
                  <a:schemeClr val="tx1"/>
                </a:solidFill>
              </a:rPr>
              <a:t>sampling</a:t>
            </a:r>
            <a:endParaRPr lang="en-GB" dirty="0">
              <a:solidFill>
                <a:schemeClr val="tx1"/>
              </a:solidFill>
            </a:endParaRPr>
          </a:p>
        </p:txBody>
      </p:sp>
      <p:sp>
        <p:nvSpPr>
          <p:cNvPr id="8" name="Rectangle 7"/>
          <p:cNvSpPr/>
          <p:nvPr/>
        </p:nvSpPr>
        <p:spPr>
          <a:xfrm>
            <a:off x="6429388" y="1857364"/>
            <a:ext cx="1857388"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Quota sampling</a:t>
            </a:r>
            <a:endParaRPr lang="en-GB" dirty="0">
              <a:solidFill>
                <a:schemeClr val="tx1"/>
              </a:solidFill>
            </a:endParaRPr>
          </a:p>
        </p:txBody>
      </p:sp>
      <p:sp>
        <p:nvSpPr>
          <p:cNvPr id="9" name="Rectangle 8"/>
          <p:cNvSpPr/>
          <p:nvPr/>
        </p:nvSpPr>
        <p:spPr>
          <a:xfrm>
            <a:off x="6500826" y="3357562"/>
            <a:ext cx="185738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Purposive  </a:t>
            </a:r>
            <a:r>
              <a:rPr lang="en-GB" dirty="0" smtClean="0">
                <a:solidFill>
                  <a:schemeClr val="tx1"/>
                </a:solidFill>
              </a:rPr>
              <a:t>sampling</a:t>
            </a:r>
            <a:endParaRPr lang="en-GB" dirty="0">
              <a:solidFill>
                <a:schemeClr val="tx1"/>
              </a:solidFill>
            </a:endParaRPr>
          </a:p>
        </p:txBody>
      </p:sp>
      <p:sp>
        <p:nvSpPr>
          <p:cNvPr id="10" name="Rectangle 9"/>
          <p:cNvSpPr/>
          <p:nvPr/>
        </p:nvSpPr>
        <p:spPr>
          <a:xfrm>
            <a:off x="6572264" y="4714884"/>
            <a:ext cx="1785950"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Snowball sampling</a:t>
            </a:r>
            <a:endParaRPr lang="en-GB" dirty="0">
              <a:solidFill>
                <a:schemeClr val="tx1"/>
              </a:solidFill>
            </a:endParaRPr>
          </a:p>
        </p:txBody>
      </p:sp>
      <p:cxnSp>
        <p:nvCxnSpPr>
          <p:cNvPr id="12" name="Straight Arrow Connector 11"/>
          <p:cNvCxnSpPr/>
          <p:nvPr/>
        </p:nvCxnSpPr>
        <p:spPr>
          <a:xfrm flipV="1">
            <a:off x="5357818" y="2571744"/>
            <a:ext cx="928694"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357818" y="3643314"/>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357818" y="4286256"/>
            <a:ext cx="1214446"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a:off x="2428860" y="2428868"/>
            <a:ext cx="1285884"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0800000">
            <a:off x="2571736" y="3714752"/>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flipV="1">
            <a:off x="2857488" y="4357694"/>
            <a:ext cx="857256"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Using the textbook by Blundell, complete the </a:t>
            </a:r>
            <a:r>
              <a:rPr lang="en-GB" dirty="0" smtClean="0"/>
              <a:t>questions on page 23, under timed conditions – Only the Higher tier</a:t>
            </a:r>
          </a:p>
          <a:p>
            <a:endParaRPr lang="en-GB" dirty="0" smtClean="0"/>
          </a:p>
          <a:p>
            <a:r>
              <a:rPr lang="en-GB" dirty="0" smtClean="0"/>
              <a:t>Remember – 2 minutes per mark</a:t>
            </a:r>
          </a:p>
          <a:p>
            <a:endParaRPr lang="en-GB" dirty="0" smtClean="0"/>
          </a:p>
          <a:p>
            <a:r>
              <a:rPr lang="en-GB" dirty="0" smtClean="0"/>
              <a:t>Homework – Revision for mock exams </a:t>
            </a:r>
            <a:endParaRPr lang="en-GB" dirty="0"/>
          </a:p>
        </p:txBody>
      </p:sp>
      <p:sp>
        <p:nvSpPr>
          <p:cNvPr id="2" name="Title 1"/>
          <p:cNvSpPr>
            <a:spLocks noGrp="1"/>
          </p:cNvSpPr>
          <p:nvPr>
            <p:ph type="title"/>
          </p:nvPr>
        </p:nvSpPr>
        <p:spPr/>
        <p:txBody>
          <a:bodyPr>
            <a:normAutofit/>
          </a:bodyPr>
          <a:lstStyle/>
          <a:p>
            <a:r>
              <a:rPr lang="en-GB" dirty="0" smtClean="0"/>
              <a:t>Practise exam questions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263525" y="1125538"/>
            <a:ext cx="7386638" cy="4970462"/>
          </a:xfrm>
        </p:spPr>
        <p:txBody>
          <a:bodyPr/>
          <a:lstStyle/>
          <a:p>
            <a:pPr marL="609600" indent="-609600">
              <a:buFontTx/>
              <a:buAutoNum type="arabicPeriod"/>
            </a:pPr>
            <a:r>
              <a:rPr lang="en-GB" sz="2400" dirty="0"/>
              <a:t>Identify the agents of </a:t>
            </a:r>
            <a:r>
              <a:rPr lang="en-GB" sz="2400" dirty="0" smtClean="0"/>
              <a:t>socialisation. </a:t>
            </a:r>
            <a:endParaRPr lang="en-GB" sz="2400" dirty="0"/>
          </a:p>
          <a:p>
            <a:pPr marL="609600" indent="-609600">
              <a:buFontTx/>
              <a:buAutoNum type="arabicPeriod"/>
            </a:pPr>
            <a:r>
              <a:rPr lang="en-GB" sz="2400" dirty="0"/>
              <a:t>Are the formal or informal agents of control?</a:t>
            </a:r>
          </a:p>
        </p:txBody>
      </p:sp>
      <p:sp>
        <p:nvSpPr>
          <p:cNvPr id="14338" name="Rectangle 2"/>
          <p:cNvSpPr>
            <a:spLocks noGrp="1" noChangeArrowheads="1"/>
          </p:cNvSpPr>
          <p:nvPr>
            <p:ph type="title"/>
          </p:nvPr>
        </p:nvSpPr>
        <p:spPr>
          <a:xfrm>
            <a:off x="685800" y="152400"/>
            <a:ext cx="6870700" cy="854075"/>
          </a:xfrm>
        </p:spPr>
        <p:txBody>
          <a:bodyPr/>
          <a:lstStyle/>
          <a:p>
            <a:r>
              <a:rPr lang="en-GB" sz="2800" b="1" u="sng" dirty="0"/>
              <a:t>Agents of </a:t>
            </a:r>
            <a:r>
              <a:rPr lang="en-GB" sz="2800" b="1" u="sng" dirty="0" smtClean="0"/>
              <a:t>socialisation</a:t>
            </a:r>
            <a:endParaRPr lang="en-GB" sz="2800" b="1" u="sng" dirty="0"/>
          </a:p>
        </p:txBody>
      </p:sp>
      <p:sp>
        <p:nvSpPr>
          <p:cNvPr id="1434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graphicFrame>
        <p:nvGraphicFramePr>
          <p:cNvPr id="14340" name="Object 4"/>
          <p:cNvGraphicFramePr>
            <a:graphicFrameLocks noChangeAspect="1"/>
          </p:cNvGraphicFramePr>
          <p:nvPr/>
        </p:nvGraphicFramePr>
        <p:xfrm>
          <a:off x="4500562" y="4572008"/>
          <a:ext cx="1143000" cy="981075"/>
        </p:xfrm>
        <a:graphic>
          <a:graphicData uri="http://schemas.openxmlformats.org/presentationml/2006/ole">
            <p:oleObj spid="_x0000_s1026" r:id="rId3" imgW="1144917" imgH="979593" progId="">
              <p:embed/>
            </p:oleObj>
          </a:graphicData>
        </a:graphic>
      </p:graphicFrame>
      <p:sp>
        <p:nvSpPr>
          <p:cNvPr id="14343"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graphicFrame>
        <p:nvGraphicFramePr>
          <p:cNvPr id="14342" name="Object 6"/>
          <p:cNvGraphicFramePr>
            <a:graphicFrameLocks noChangeAspect="1"/>
          </p:cNvGraphicFramePr>
          <p:nvPr/>
        </p:nvGraphicFramePr>
        <p:xfrm>
          <a:off x="2285984" y="4500570"/>
          <a:ext cx="1019175" cy="1028700"/>
        </p:xfrm>
        <a:graphic>
          <a:graphicData uri="http://schemas.openxmlformats.org/presentationml/2006/ole">
            <p:oleObj spid="_x0000_s1027" r:id="rId4" imgW="1013859" imgH="1029988" progId="">
              <p:embed/>
            </p:oleObj>
          </a:graphicData>
        </a:graphic>
      </p:graphicFrame>
      <p:sp>
        <p:nvSpPr>
          <p:cNvPr id="14345"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graphicFrame>
        <p:nvGraphicFramePr>
          <p:cNvPr id="14344" name="Object 8"/>
          <p:cNvGraphicFramePr>
            <a:graphicFrameLocks noChangeAspect="1"/>
          </p:cNvGraphicFramePr>
          <p:nvPr/>
        </p:nvGraphicFramePr>
        <p:xfrm>
          <a:off x="611188" y="2565400"/>
          <a:ext cx="1028700" cy="1028700"/>
        </p:xfrm>
        <a:graphic>
          <a:graphicData uri="http://schemas.openxmlformats.org/presentationml/2006/ole">
            <p:oleObj spid="_x0000_s1028" r:id="rId5" imgW="1029024" imgH="1029024" progId="">
              <p:embed/>
            </p:oleObj>
          </a:graphicData>
        </a:graphic>
      </p:graphicFrame>
      <p:sp>
        <p:nvSpPr>
          <p:cNvPr id="14347"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sp>
        <p:nvSpPr>
          <p:cNvPr id="14349"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graphicFrame>
        <p:nvGraphicFramePr>
          <p:cNvPr id="14348" name="Object 12"/>
          <p:cNvGraphicFramePr>
            <a:graphicFrameLocks noChangeAspect="1"/>
          </p:cNvGraphicFramePr>
          <p:nvPr/>
        </p:nvGraphicFramePr>
        <p:xfrm>
          <a:off x="357158" y="4429132"/>
          <a:ext cx="1257300" cy="876300"/>
        </p:xfrm>
        <a:graphic>
          <a:graphicData uri="http://schemas.openxmlformats.org/presentationml/2006/ole">
            <p:oleObj spid="_x0000_s1029" r:id="rId6" imgW="1186658" imgH="946537" progId="">
              <p:embed/>
            </p:oleObj>
          </a:graphicData>
        </a:graphic>
      </p:graphicFrame>
      <p:sp>
        <p:nvSpPr>
          <p:cNvPr id="14351"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sp>
        <p:nvSpPr>
          <p:cNvPr id="14353"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graphicFrame>
        <p:nvGraphicFramePr>
          <p:cNvPr id="14352" name="Object 16"/>
          <p:cNvGraphicFramePr>
            <a:graphicFrameLocks noChangeAspect="1"/>
          </p:cNvGraphicFramePr>
          <p:nvPr/>
        </p:nvGraphicFramePr>
        <p:xfrm>
          <a:off x="2500298" y="2571744"/>
          <a:ext cx="971550" cy="1133475"/>
        </p:xfrm>
        <a:graphic>
          <a:graphicData uri="http://schemas.openxmlformats.org/presentationml/2006/ole">
            <p:oleObj spid="_x0000_s1030" r:id="rId7" imgW="964916" imgH="1135763" progId="">
              <p:embed/>
            </p:oleObj>
          </a:graphicData>
        </a:graphic>
      </p:graphicFrame>
      <p:sp>
        <p:nvSpPr>
          <p:cNvPr id="14355" name="Rectangle 1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GB"/>
          </a:p>
        </p:txBody>
      </p:sp>
      <p:graphicFrame>
        <p:nvGraphicFramePr>
          <p:cNvPr id="14354" name="Object 18"/>
          <p:cNvGraphicFramePr>
            <a:graphicFrameLocks noChangeAspect="1"/>
          </p:cNvGraphicFramePr>
          <p:nvPr/>
        </p:nvGraphicFramePr>
        <p:xfrm>
          <a:off x="4214810" y="2643182"/>
          <a:ext cx="1000125" cy="1028700"/>
        </p:xfrm>
        <a:graphic>
          <a:graphicData uri="http://schemas.openxmlformats.org/presentationml/2006/ole">
            <p:oleObj spid="_x0000_s1031" r:id="rId8" imgW="995751" imgH="1030291" progId="">
              <p:embed/>
            </p:oleObj>
          </a:graphicData>
        </a:graphic>
      </p:graphicFrame>
      <p:pic>
        <p:nvPicPr>
          <p:cNvPr id="14357" name="Picture 21" descr="361px-Police_man_ganson">
            <a:hlinkClick r:id="rId9"/>
          </p:cNvPr>
          <p:cNvPicPr>
            <a:picLocks noChangeAspect="1" noChangeArrowheads="1"/>
          </p:cNvPicPr>
          <p:nvPr/>
        </p:nvPicPr>
        <p:blipFill>
          <a:blip r:embed="rId10" cstate="print"/>
          <a:srcRect/>
          <a:stretch>
            <a:fillRect/>
          </a:stretch>
        </p:blipFill>
        <p:spPr bwMode="auto">
          <a:xfrm>
            <a:off x="6000760" y="2714620"/>
            <a:ext cx="1152525" cy="1057275"/>
          </a:xfrm>
          <a:prstGeom prst="rect">
            <a:avLst/>
          </a:prstGeom>
          <a:noFill/>
        </p:spPr>
      </p:pic>
      <p:pic>
        <p:nvPicPr>
          <p:cNvPr id="14363" name="Picture 27" descr="judges">
            <a:hlinkClick r:id="rId11"/>
          </p:cNvPr>
          <p:cNvPicPr>
            <a:picLocks noChangeAspect="1" noChangeArrowheads="1"/>
          </p:cNvPicPr>
          <p:nvPr/>
        </p:nvPicPr>
        <p:blipFill>
          <a:blip r:embed="rId12" cstate="print"/>
          <a:srcRect/>
          <a:stretch>
            <a:fillRect/>
          </a:stretch>
        </p:blipFill>
        <p:spPr bwMode="auto">
          <a:xfrm>
            <a:off x="6215074" y="4500570"/>
            <a:ext cx="1333500" cy="100965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GB" sz="2200" dirty="0" smtClean="0"/>
              <a:t>Copy and complete the following table, using the words below to help</a:t>
            </a:r>
          </a:p>
          <a:p>
            <a:pPr>
              <a:buNone/>
            </a:pPr>
            <a:endParaRPr lang="en-GB" dirty="0"/>
          </a:p>
          <a:p>
            <a:pPr>
              <a:buNone/>
            </a:pPr>
            <a:endParaRPr lang="en-GB" dirty="0" smtClean="0"/>
          </a:p>
          <a:p>
            <a:pPr>
              <a:buNone/>
            </a:pPr>
            <a:endParaRPr lang="en-GB" dirty="0"/>
          </a:p>
          <a:p>
            <a:pPr>
              <a:buNone/>
            </a:pPr>
            <a:endParaRPr lang="en-GB" dirty="0" smtClean="0"/>
          </a:p>
          <a:p>
            <a:pPr>
              <a:buNone/>
            </a:pPr>
            <a:endParaRPr lang="en-GB" dirty="0" smtClean="0"/>
          </a:p>
          <a:p>
            <a:pPr>
              <a:buNone/>
            </a:pPr>
            <a:endParaRPr lang="en-GB" dirty="0" smtClean="0"/>
          </a:p>
          <a:p>
            <a:pPr>
              <a:buFont typeface="Arial" charset="0"/>
              <a:buChar char="•"/>
            </a:pPr>
            <a:r>
              <a:rPr lang="en-GB" dirty="0" smtClean="0"/>
              <a:t>Colour of skin  * Colour of eyes  * Intelligence</a:t>
            </a:r>
          </a:p>
          <a:p>
            <a:pPr>
              <a:buFont typeface="Arial" charset="0"/>
              <a:buChar char="•"/>
            </a:pPr>
            <a:r>
              <a:rPr lang="en-GB" dirty="0" smtClean="0"/>
              <a:t>Language  * Religion  * Height *Manners</a:t>
            </a:r>
          </a:p>
          <a:p>
            <a:pPr>
              <a:buFont typeface="Arial" charset="0"/>
              <a:buChar char="•"/>
            </a:pPr>
            <a:r>
              <a:rPr lang="en-GB" dirty="0" smtClean="0"/>
              <a:t>Attitudes  * Reading skills  * Writing skills</a:t>
            </a:r>
          </a:p>
          <a:p>
            <a:pPr>
              <a:buNone/>
            </a:pPr>
            <a:endParaRPr lang="en-GB" dirty="0"/>
          </a:p>
          <a:p>
            <a:pPr>
              <a:buNone/>
            </a:pPr>
            <a:endParaRPr lang="en-GB" dirty="0"/>
          </a:p>
        </p:txBody>
      </p:sp>
      <p:sp>
        <p:nvSpPr>
          <p:cNvPr id="2" name="Title 1"/>
          <p:cNvSpPr>
            <a:spLocks noGrp="1"/>
          </p:cNvSpPr>
          <p:nvPr>
            <p:ph type="title"/>
          </p:nvPr>
        </p:nvSpPr>
        <p:spPr/>
        <p:txBody>
          <a:bodyPr/>
          <a:lstStyle/>
          <a:p>
            <a:r>
              <a:rPr lang="en-GB" b="1" u="sng" dirty="0" smtClean="0"/>
              <a:t>Nature v Nurture</a:t>
            </a:r>
            <a:endParaRPr lang="en-GB" b="1" u="sng" dirty="0"/>
          </a:p>
        </p:txBody>
      </p:sp>
      <p:graphicFrame>
        <p:nvGraphicFramePr>
          <p:cNvPr id="4" name="Table 3"/>
          <p:cNvGraphicFramePr>
            <a:graphicFrameLocks noGrp="1"/>
          </p:cNvGraphicFramePr>
          <p:nvPr/>
        </p:nvGraphicFramePr>
        <p:xfrm>
          <a:off x="1357290" y="2071678"/>
          <a:ext cx="6096000" cy="2103120"/>
        </p:xfrm>
        <a:graphic>
          <a:graphicData uri="http://schemas.openxmlformats.org/drawingml/2006/table">
            <a:tbl>
              <a:tblPr firstRow="1" bandRow="1">
                <a:tableStyleId>{5C22544A-7EE6-4342-B048-85BDC9FD1C3A}</a:tableStyleId>
              </a:tblPr>
              <a:tblGrid>
                <a:gridCol w="2032000"/>
                <a:gridCol w="2032000"/>
                <a:gridCol w="2032000"/>
              </a:tblGrid>
              <a:tr h="618546">
                <a:tc>
                  <a:txBody>
                    <a:bodyPr/>
                    <a:lstStyle/>
                    <a:p>
                      <a:r>
                        <a:rPr lang="en-GB" dirty="0" smtClean="0"/>
                        <a:t>What we inherit</a:t>
                      </a:r>
                      <a:endParaRPr lang="en-GB" dirty="0"/>
                    </a:p>
                  </a:txBody>
                  <a:tcPr/>
                </a:tc>
                <a:tc>
                  <a:txBody>
                    <a:bodyPr/>
                    <a:lstStyle/>
                    <a:p>
                      <a:r>
                        <a:rPr lang="en-GB" dirty="0" smtClean="0"/>
                        <a:t>What is instinctive</a:t>
                      </a:r>
                      <a:endParaRPr lang="en-GB" dirty="0"/>
                    </a:p>
                  </a:txBody>
                  <a:tcPr/>
                </a:tc>
                <a:tc>
                  <a:txBody>
                    <a:bodyPr/>
                    <a:lstStyle/>
                    <a:p>
                      <a:r>
                        <a:rPr lang="en-GB" dirty="0" smtClean="0"/>
                        <a:t>What is from our environment</a:t>
                      </a:r>
                      <a:endParaRPr lang="en-GB" dirty="0"/>
                    </a:p>
                  </a:txBody>
                  <a:tcPr/>
                </a:tc>
              </a:tr>
              <a:tr h="358364">
                <a:tc>
                  <a:txBody>
                    <a:bodyPr/>
                    <a:lstStyle/>
                    <a:p>
                      <a:endParaRPr lang="en-GB"/>
                    </a:p>
                  </a:txBody>
                  <a:tcPr/>
                </a:tc>
                <a:tc>
                  <a:txBody>
                    <a:bodyPr/>
                    <a:lstStyle/>
                    <a:p>
                      <a:endParaRPr lang="en-GB"/>
                    </a:p>
                  </a:txBody>
                  <a:tcPr/>
                </a:tc>
                <a:tc>
                  <a:txBody>
                    <a:bodyPr/>
                    <a:lstStyle/>
                    <a:p>
                      <a:endParaRPr lang="en-GB"/>
                    </a:p>
                  </a:txBody>
                  <a:tcPr/>
                </a:tc>
              </a:tr>
              <a:tr h="358364">
                <a:tc>
                  <a:txBody>
                    <a:bodyPr/>
                    <a:lstStyle/>
                    <a:p>
                      <a:endParaRPr lang="en-GB"/>
                    </a:p>
                  </a:txBody>
                  <a:tcPr/>
                </a:tc>
                <a:tc>
                  <a:txBody>
                    <a:bodyPr/>
                    <a:lstStyle/>
                    <a:p>
                      <a:endParaRPr lang="en-GB"/>
                    </a:p>
                  </a:txBody>
                  <a:tcPr/>
                </a:tc>
                <a:tc>
                  <a:txBody>
                    <a:bodyPr/>
                    <a:lstStyle/>
                    <a:p>
                      <a:endParaRPr lang="en-GB"/>
                    </a:p>
                  </a:txBody>
                  <a:tcPr/>
                </a:tc>
              </a:tr>
              <a:tr h="358364">
                <a:tc>
                  <a:txBody>
                    <a:bodyPr/>
                    <a:lstStyle/>
                    <a:p>
                      <a:endParaRPr lang="en-GB"/>
                    </a:p>
                  </a:txBody>
                  <a:tcPr/>
                </a:tc>
                <a:tc>
                  <a:txBody>
                    <a:bodyPr/>
                    <a:lstStyle/>
                    <a:p>
                      <a:endParaRPr lang="en-GB"/>
                    </a:p>
                  </a:txBody>
                  <a:tcPr/>
                </a:tc>
                <a:tc>
                  <a:txBody>
                    <a:bodyPr/>
                    <a:lstStyle/>
                    <a:p>
                      <a:endParaRPr lang="en-GB" dirty="0"/>
                    </a:p>
                  </a:txBody>
                  <a:tcPr/>
                </a:tc>
              </a:tr>
              <a:tr h="358364">
                <a:tc>
                  <a:txBody>
                    <a:bodyPr/>
                    <a:lstStyle/>
                    <a:p>
                      <a:endParaRPr lang="en-GB"/>
                    </a:p>
                  </a:txBody>
                  <a:tcPr/>
                </a:tc>
                <a:tc>
                  <a:txBody>
                    <a:bodyPr/>
                    <a:lstStyle/>
                    <a:p>
                      <a:endParaRPr lang="en-GB" dirty="0"/>
                    </a:p>
                  </a:txBody>
                  <a:tcPr/>
                </a:tc>
                <a:tc>
                  <a:txBody>
                    <a:bodyPr/>
                    <a:lstStyle/>
                    <a:p>
                      <a:endParaRPr lang="en-GB"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1397000"/>
          <a:ext cx="6096000" cy="365760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GB" b="1" u="sng" dirty="0" smtClean="0">
                          <a:solidFill>
                            <a:schemeClr val="tx1"/>
                          </a:solidFill>
                        </a:rPr>
                        <a:t>Culture</a:t>
                      </a:r>
                      <a:endParaRPr lang="en-GB" dirty="0"/>
                    </a:p>
                  </a:txBody>
                  <a:tcPr/>
                </a:tc>
                <a:tc>
                  <a:txBody>
                    <a:bodyPr/>
                    <a:lstStyle/>
                    <a:p>
                      <a:r>
                        <a:rPr lang="en-GB" dirty="0" smtClean="0">
                          <a:solidFill>
                            <a:schemeClr val="tx1"/>
                          </a:solidFill>
                        </a:rPr>
                        <a:t>a group which has beliefs, norms and values that strays from the general cultures of society</a:t>
                      </a:r>
                      <a:endParaRPr lang="en-GB" dirty="0"/>
                    </a:p>
                  </a:txBody>
                  <a:tcPr/>
                </a:tc>
              </a:tr>
              <a:tr h="370840">
                <a:tc>
                  <a:txBody>
                    <a:bodyPr/>
                    <a:lstStyle/>
                    <a:p>
                      <a:r>
                        <a:rPr lang="en-GB" b="1" u="sng" dirty="0" smtClean="0">
                          <a:solidFill>
                            <a:schemeClr val="tx1"/>
                          </a:solidFill>
                        </a:rPr>
                        <a:t>Norms </a:t>
                      </a:r>
                      <a:endParaRPr lang="en-GB" dirty="0"/>
                    </a:p>
                  </a:txBody>
                  <a:tcPr/>
                </a:tc>
                <a:tc>
                  <a:txBody>
                    <a:bodyPr/>
                    <a:lstStyle/>
                    <a:p>
                      <a:r>
                        <a:rPr lang="en-GB" dirty="0" smtClean="0">
                          <a:solidFill>
                            <a:schemeClr val="tx1"/>
                          </a:solidFill>
                        </a:rPr>
                        <a:t>beliefs that people have about what is worth striving for.</a:t>
                      </a:r>
                      <a:endParaRPr lang="en-GB" dirty="0"/>
                    </a:p>
                  </a:txBody>
                  <a:tcPr/>
                </a:tc>
              </a:tr>
              <a:tr h="370840">
                <a:tc>
                  <a:txBody>
                    <a:bodyPr/>
                    <a:lstStyle/>
                    <a:p>
                      <a:r>
                        <a:rPr lang="en-GB" b="1" u="sng" dirty="0" smtClean="0">
                          <a:solidFill>
                            <a:schemeClr val="tx1"/>
                          </a:solidFill>
                        </a:rPr>
                        <a:t>Values</a:t>
                      </a:r>
                      <a:endParaRPr lang="en-GB" dirty="0"/>
                    </a:p>
                  </a:txBody>
                  <a:tcPr/>
                </a:tc>
                <a:tc>
                  <a:txBody>
                    <a:bodyPr/>
                    <a:lstStyle/>
                    <a:p>
                      <a:r>
                        <a:rPr lang="en-GB" dirty="0" smtClean="0">
                          <a:solidFill>
                            <a:schemeClr val="tx1"/>
                          </a:solidFill>
                        </a:rPr>
                        <a:t>guidelines for behaviour in particular situations.</a:t>
                      </a:r>
                      <a:endParaRPr lang="en-GB" dirty="0"/>
                    </a:p>
                  </a:txBody>
                  <a:tcPr/>
                </a:tc>
              </a:tr>
              <a:tr h="370840">
                <a:tc>
                  <a:txBody>
                    <a:bodyPr/>
                    <a:lstStyle/>
                    <a:p>
                      <a:r>
                        <a:rPr lang="en-GB" b="1" u="sng" dirty="0" smtClean="0">
                          <a:solidFill>
                            <a:schemeClr val="tx1"/>
                          </a:solidFill>
                        </a:rPr>
                        <a:t>Subculture </a:t>
                      </a:r>
                      <a:endParaRPr lang="en-GB" dirty="0"/>
                    </a:p>
                  </a:txBody>
                  <a:tcPr/>
                </a:tc>
                <a:tc>
                  <a:txBody>
                    <a:bodyPr/>
                    <a:lstStyle/>
                    <a:p>
                      <a:r>
                        <a:rPr lang="en-GB" dirty="0" smtClean="0">
                          <a:solidFill>
                            <a:schemeClr val="tx1"/>
                          </a:solidFill>
                        </a:rPr>
                        <a:t>the whole way of life of a particular society.</a:t>
                      </a:r>
                      <a:endParaRPr lang="en-GB" dirty="0"/>
                    </a:p>
                  </a:txBody>
                  <a:tcPr/>
                </a:tc>
              </a:tr>
            </a:tbl>
          </a:graphicData>
        </a:graphic>
      </p:graphicFrame>
      <p:sp>
        <p:nvSpPr>
          <p:cNvPr id="5" name="Subtitle 4"/>
          <p:cNvSpPr>
            <a:spLocks noGrp="1"/>
          </p:cNvSpPr>
          <p:nvPr>
            <p:ph type="subTitle" idx="1"/>
          </p:nvPr>
        </p:nvSpPr>
        <p:spPr>
          <a:xfrm>
            <a:off x="928662" y="0"/>
            <a:ext cx="7772400" cy="1199704"/>
          </a:xfrm>
        </p:spPr>
        <p:txBody>
          <a:bodyPr/>
          <a:lstStyle/>
          <a:p>
            <a:r>
              <a:rPr lang="en-GB" dirty="0" smtClean="0"/>
              <a:t>KEY TERMS – Mix and match activity</a:t>
            </a:r>
            <a:endParaRPr lang="en-GB" dirty="0"/>
          </a:p>
        </p:txBody>
      </p:sp>
      <p:sp>
        <p:nvSpPr>
          <p:cNvPr id="6" name="Title 5"/>
          <p:cNvSpPr>
            <a:spLocks noGrp="1"/>
          </p:cNvSpPr>
          <p:nvPr>
            <p:ph type="ctr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395288" y="333375"/>
            <a:ext cx="8229600" cy="431800"/>
          </a:xfrm>
        </p:spPr>
        <p:txBody>
          <a:bodyPr/>
          <a:lstStyle/>
          <a:p>
            <a:r>
              <a:rPr lang="en-GB" sz="2000" b="1" u="sng">
                <a:latin typeface="Tahoma" pitchFamily="34" charset="0"/>
              </a:rPr>
              <a:t>Understanding functionalism</a:t>
            </a:r>
            <a:endParaRPr lang="en-US" sz="2000" b="1" u="sng">
              <a:latin typeface="Tahoma" pitchFamily="34" charset="0"/>
            </a:endParaRPr>
          </a:p>
        </p:txBody>
      </p:sp>
      <p:sp>
        <p:nvSpPr>
          <p:cNvPr id="111625" name="Rectangle 9"/>
          <p:cNvSpPr>
            <a:spLocks noGrp="1" noChangeArrowheads="1"/>
          </p:cNvSpPr>
          <p:nvPr>
            <p:ph type="body" sz="half" idx="1"/>
          </p:nvPr>
        </p:nvSpPr>
        <p:spPr>
          <a:xfrm>
            <a:off x="250825" y="2205038"/>
            <a:ext cx="3538538" cy="3671887"/>
          </a:xfrm>
          <a:solidFill>
            <a:srgbClr val="FF00FF"/>
          </a:solidFill>
        </p:spPr>
        <p:txBody>
          <a:bodyPr/>
          <a:lstStyle/>
          <a:p>
            <a:pPr>
              <a:lnSpc>
                <a:spcPct val="80000"/>
              </a:lnSpc>
              <a:buFontTx/>
              <a:buNone/>
            </a:pPr>
            <a:endParaRPr lang="en-GB" sz="2000">
              <a:latin typeface="Tahoma" pitchFamily="34" charset="0"/>
            </a:endParaRPr>
          </a:p>
          <a:p>
            <a:pPr>
              <a:lnSpc>
                <a:spcPct val="80000"/>
              </a:lnSpc>
            </a:pPr>
            <a:r>
              <a:rPr lang="en-GB" sz="2000">
                <a:latin typeface="Tahoma" pitchFamily="34" charset="0"/>
              </a:rPr>
              <a:t>The Body</a:t>
            </a:r>
          </a:p>
          <a:p>
            <a:pPr>
              <a:lnSpc>
                <a:spcPct val="80000"/>
              </a:lnSpc>
            </a:pPr>
            <a:endParaRPr lang="en-GB" sz="2000">
              <a:latin typeface="Tahoma" pitchFamily="34" charset="0"/>
            </a:endParaRPr>
          </a:p>
          <a:p>
            <a:pPr>
              <a:lnSpc>
                <a:spcPct val="80000"/>
              </a:lnSpc>
            </a:pPr>
            <a:r>
              <a:rPr lang="en-GB" sz="1800">
                <a:latin typeface="Tahoma" pitchFamily="34" charset="0"/>
              </a:rPr>
              <a:t>Each part of the body has a function which helps to keep it alive and healthy.</a:t>
            </a:r>
          </a:p>
          <a:p>
            <a:pPr>
              <a:lnSpc>
                <a:spcPct val="80000"/>
              </a:lnSpc>
            </a:pPr>
            <a:r>
              <a:rPr lang="en-GB" sz="1800">
                <a:latin typeface="Tahoma" pitchFamily="34" charset="0"/>
              </a:rPr>
              <a:t>The human body grows and develops.</a:t>
            </a:r>
          </a:p>
          <a:p>
            <a:pPr>
              <a:lnSpc>
                <a:spcPct val="80000"/>
              </a:lnSpc>
            </a:pPr>
            <a:r>
              <a:rPr lang="en-GB" sz="1800">
                <a:latin typeface="Tahoma" pitchFamily="34" charset="0"/>
              </a:rPr>
              <a:t>All of the parts of the body link together into one big system. </a:t>
            </a:r>
          </a:p>
          <a:p>
            <a:pPr>
              <a:lnSpc>
                <a:spcPct val="80000"/>
              </a:lnSpc>
            </a:pPr>
            <a:r>
              <a:rPr lang="en-GB" sz="1800">
                <a:latin typeface="Tahoma" pitchFamily="34" charset="0"/>
              </a:rPr>
              <a:t>The body fights disease.</a:t>
            </a:r>
            <a:endParaRPr lang="en-US" sz="1800">
              <a:latin typeface="Tahoma" pitchFamily="34" charset="0"/>
            </a:endParaRPr>
          </a:p>
        </p:txBody>
      </p:sp>
      <p:sp>
        <p:nvSpPr>
          <p:cNvPr id="111626" name="Rectangle 10"/>
          <p:cNvSpPr>
            <a:spLocks noGrp="1" noChangeArrowheads="1"/>
          </p:cNvSpPr>
          <p:nvPr>
            <p:ph type="body" sz="half" idx="2"/>
          </p:nvPr>
        </p:nvSpPr>
        <p:spPr>
          <a:xfrm>
            <a:off x="5219700" y="2205038"/>
            <a:ext cx="3467100" cy="3921125"/>
          </a:xfrm>
          <a:solidFill>
            <a:srgbClr val="FFFF00"/>
          </a:solidFill>
        </p:spPr>
        <p:txBody>
          <a:bodyPr/>
          <a:lstStyle/>
          <a:p>
            <a:pPr>
              <a:lnSpc>
                <a:spcPct val="80000"/>
              </a:lnSpc>
            </a:pPr>
            <a:endParaRPr lang="en-GB" sz="2000">
              <a:latin typeface="Tahoma" pitchFamily="34" charset="0"/>
            </a:endParaRPr>
          </a:p>
          <a:p>
            <a:pPr>
              <a:lnSpc>
                <a:spcPct val="80000"/>
              </a:lnSpc>
            </a:pPr>
            <a:r>
              <a:rPr lang="en-GB" sz="2000">
                <a:latin typeface="Tahoma" pitchFamily="34" charset="0"/>
              </a:rPr>
              <a:t>Society </a:t>
            </a:r>
          </a:p>
          <a:p>
            <a:pPr>
              <a:lnSpc>
                <a:spcPct val="80000"/>
              </a:lnSpc>
              <a:buFontTx/>
              <a:buNone/>
            </a:pPr>
            <a:endParaRPr lang="en-GB" sz="2000">
              <a:latin typeface="Tahoma" pitchFamily="34" charset="0"/>
            </a:endParaRPr>
          </a:p>
          <a:p>
            <a:pPr>
              <a:lnSpc>
                <a:spcPct val="80000"/>
              </a:lnSpc>
            </a:pPr>
            <a:r>
              <a:rPr lang="en-GB" sz="1600">
                <a:latin typeface="Tahoma" pitchFamily="34" charset="0"/>
              </a:rPr>
              <a:t>Every part of society helps to keep society going – for eg the family helps by bringing up the next generation.</a:t>
            </a:r>
          </a:p>
          <a:p>
            <a:pPr>
              <a:lnSpc>
                <a:spcPct val="80000"/>
              </a:lnSpc>
            </a:pPr>
            <a:r>
              <a:rPr lang="en-GB" sz="1600">
                <a:latin typeface="Tahoma" pitchFamily="34" charset="0"/>
              </a:rPr>
              <a:t>Societies gradually develop and change.</a:t>
            </a:r>
          </a:p>
          <a:p>
            <a:pPr>
              <a:lnSpc>
                <a:spcPct val="80000"/>
              </a:lnSpc>
            </a:pPr>
            <a:r>
              <a:rPr lang="en-GB" sz="1600">
                <a:latin typeface="Tahoma" pitchFamily="34" charset="0"/>
              </a:rPr>
              <a:t>All parts of society work together &amp; depend on each other – they are interdependent.</a:t>
            </a:r>
          </a:p>
          <a:p>
            <a:pPr>
              <a:lnSpc>
                <a:spcPct val="80000"/>
              </a:lnSpc>
            </a:pPr>
            <a:r>
              <a:rPr lang="en-GB" sz="1600">
                <a:latin typeface="Tahoma" pitchFamily="34" charset="0"/>
              </a:rPr>
              <a:t>Society has mechanisms to deal with problems when they occur, such as the police &amp; legal system.</a:t>
            </a:r>
          </a:p>
          <a:p>
            <a:pPr>
              <a:lnSpc>
                <a:spcPct val="80000"/>
              </a:lnSpc>
            </a:pPr>
            <a:endParaRPr lang="en-GB" sz="1600">
              <a:latin typeface="Tahoma" pitchFamily="34" charset="0"/>
            </a:endParaRPr>
          </a:p>
          <a:p>
            <a:pPr>
              <a:lnSpc>
                <a:spcPct val="80000"/>
              </a:lnSpc>
            </a:pPr>
            <a:endParaRPr lang="en-GB" sz="1600">
              <a:latin typeface="Tahoma" pitchFamily="34" charset="0"/>
            </a:endParaRPr>
          </a:p>
          <a:p>
            <a:pPr>
              <a:lnSpc>
                <a:spcPct val="80000"/>
              </a:lnSpc>
            </a:pPr>
            <a:endParaRPr lang="en-US" sz="2000">
              <a:latin typeface="Tahoma" pitchFamily="34" charset="0"/>
            </a:endParaRPr>
          </a:p>
        </p:txBody>
      </p:sp>
      <p:pic>
        <p:nvPicPr>
          <p:cNvPr id="111628" name="Picture 12" descr="135,1132358535,1">
            <a:hlinkClick r:id="rId2"/>
          </p:cNvPr>
          <p:cNvPicPr>
            <a:picLocks noChangeAspect="1" noChangeArrowheads="1"/>
          </p:cNvPicPr>
          <p:nvPr/>
        </p:nvPicPr>
        <p:blipFill>
          <a:blip r:embed="rId3"/>
          <a:srcRect/>
          <a:stretch>
            <a:fillRect/>
          </a:stretch>
        </p:blipFill>
        <p:spPr bwMode="auto">
          <a:xfrm>
            <a:off x="4181475" y="2349500"/>
            <a:ext cx="781050" cy="2447925"/>
          </a:xfrm>
          <a:prstGeom prst="rect">
            <a:avLst/>
          </a:prstGeom>
          <a:noFill/>
        </p:spPr>
      </p:pic>
      <p:sp>
        <p:nvSpPr>
          <p:cNvPr id="111629" name="Rectangle 13"/>
          <p:cNvSpPr>
            <a:spLocks noChangeArrowheads="1"/>
          </p:cNvSpPr>
          <p:nvPr/>
        </p:nvSpPr>
        <p:spPr bwMode="auto">
          <a:xfrm>
            <a:off x="395288" y="1052513"/>
            <a:ext cx="3313112" cy="925512"/>
          </a:xfrm>
          <a:prstGeom prst="rect">
            <a:avLst/>
          </a:prstGeom>
          <a:solidFill>
            <a:srgbClr val="008000"/>
          </a:solidFill>
          <a:ln w="9525">
            <a:solidFill>
              <a:srgbClr val="008000"/>
            </a:solidFill>
            <a:miter lim="800000"/>
            <a:headEnd/>
            <a:tailEnd/>
          </a:ln>
          <a:effectLst/>
        </p:spPr>
        <p:txBody>
          <a:bodyPr>
            <a:spAutoFit/>
          </a:bodyPr>
          <a:lstStyle/>
          <a:p>
            <a:pPr>
              <a:spcBef>
                <a:spcPct val="20000"/>
              </a:spcBef>
            </a:pPr>
            <a:r>
              <a:rPr lang="en-GB"/>
              <a:t>Functionalism looks at society as though it were a living thing like a human being </a:t>
            </a:r>
          </a:p>
        </p:txBody>
      </p:sp>
      <p:sp>
        <p:nvSpPr>
          <p:cNvPr id="111631" name="Text Box 15"/>
          <p:cNvSpPr txBox="1">
            <a:spLocks noChangeArrowheads="1"/>
          </p:cNvSpPr>
          <p:nvPr/>
        </p:nvSpPr>
        <p:spPr bwMode="auto">
          <a:xfrm>
            <a:off x="5364163" y="981075"/>
            <a:ext cx="3311525" cy="915988"/>
          </a:xfrm>
          <a:prstGeom prst="rect">
            <a:avLst/>
          </a:prstGeom>
          <a:solidFill>
            <a:srgbClr val="33CCCC"/>
          </a:solidFill>
          <a:ln w="9525">
            <a:noFill/>
            <a:miter lim="800000"/>
            <a:headEnd/>
            <a:tailEnd/>
          </a:ln>
          <a:effectLst/>
        </p:spPr>
        <p:txBody>
          <a:bodyPr>
            <a:spAutoFit/>
          </a:bodyPr>
          <a:lstStyle/>
          <a:p>
            <a:pPr>
              <a:spcBef>
                <a:spcPct val="20000"/>
              </a:spcBef>
              <a:buFontTx/>
              <a:buChar char="•"/>
            </a:pPr>
            <a:r>
              <a:rPr lang="en-GB"/>
              <a:t>How is society like a human body?</a:t>
            </a:r>
          </a:p>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How is functionalism representative of society? (2)</a:t>
            </a:r>
          </a:p>
          <a:p>
            <a:r>
              <a:rPr lang="en-GB" dirty="0" smtClean="0"/>
              <a:t>List the functions provided by the family (4)</a:t>
            </a:r>
          </a:p>
          <a:p>
            <a:r>
              <a:rPr lang="en-GB" dirty="0" smtClean="0"/>
              <a:t>Now state how those 5 functions are provided by outside agencies (6)</a:t>
            </a:r>
            <a:endParaRPr lang="en-GB" dirty="0"/>
          </a:p>
        </p:txBody>
      </p:sp>
      <p:sp>
        <p:nvSpPr>
          <p:cNvPr id="3" name="Title 2"/>
          <p:cNvSpPr>
            <a:spLocks noGrp="1"/>
          </p:cNvSpPr>
          <p:nvPr>
            <p:ph type="title"/>
          </p:nvPr>
        </p:nvSpPr>
        <p:spPr/>
        <p:txBody>
          <a:bodyPr/>
          <a:lstStyle/>
          <a:p>
            <a:r>
              <a:rPr lang="en-GB" dirty="0" smtClean="0"/>
              <a:t>Functionalism</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158750"/>
            <a:ext cx="8229600" cy="388938"/>
          </a:xfrm>
        </p:spPr>
        <p:txBody>
          <a:bodyPr/>
          <a:lstStyle/>
          <a:p>
            <a:r>
              <a:rPr lang="en-GB" sz="1400" b="1" u="sng" dirty="0">
                <a:effectLst/>
                <a:latin typeface="Comic Sans MS" pitchFamily="66" charset="0"/>
              </a:rPr>
              <a:t>Practical &amp; ethical issues &amp; their influence on research</a:t>
            </a:r>
            <a:endParaRPr lang="en-US" sz="1400" b="1" u="sng" dirty="0">
              <a:effectLst/>
              <a:latin typeface="Comic Sans MS" pitchFamily="66" charset="0"/>
            </a:endParaRPr>
          </a:p>
        </p:txBody>
      </p:sp>
      <p:sp>
        <p:nvSpPr>
          <p:cNvPr id="73731" name="Rectangle 3"/>
          <p:cNvSpPr>
            <a:spLocks noGrp="1" noChangeArrowheads="1"/>
          </p:cNvSpPr>
          <p:nvPr>
            <p:ph type="body" idx="1"/>
          </p:nvPr>
        </p:nvSpPr>
        <p:spPr>
          <a:xfrm>
            <a:off x="457200" y="981075"/>
            <a:ext cx="8229600" cy="5149850"/>
          </a:xfrm>
          <a:solidFill>
            <a:schemeClr val="accent2">
              <a:lumMod val="40000"/>
              <a:lumOff val="60000"/>
            </a:schemeClr>
          </a:solidFill>
        </p:spPr>
        <p:txBody>
          <a:bodyPr/>
          <a:lstStyle/>
          <a:p>
            <a:pPr>
              <a:lnSpc>
                <a:spcPct val="80000"/>
              </a:lnSpc>
            </a:pPr>
            <a:r>
              <a:rPr lang="en-GB" sz="1400" b="1" u="sng" dirty="0">
                <a:latin typeface="Tahoma" pitchFamily="34" charset="0"/>
              </a:rPr>
              <a:t>Practical and ethical issues and their influence on research</a:t>
            </a:r>
          </a:p>
          <a:p>
            <a:pPr>
              <a:lnSpc>
                <a:spcPct val="80000"/>
              </a:lnSpc>
              <a:buFont typeface="Wingdings" pitchFamily="2" charset="2"/>
              <a:buNone/>
            </a:pPr>
            <a:endParaRPr lang="en-GB" sz="1400" dirty="0">
              <a:latin typeface="Tahoma" pitchFamily="34" charset="0"/>
            </a:endParaRPr>
          </a:p>
          <a:p>
            <a:pPr>
              <a:lnSpc>
                <a:spcPct val="80000"/>
              </a:lnSpc>
            </a:pPr>
            <a:r>
              <a:rPr lang="en-GB" sz="1400" dirty="0">
                <a:latin typeface="Tahoma" pitchFamily="34" charset="0"/>
              </a:rPr>
              <a:t>Most professional sociological research is carried out by academics working in university departments or research institutions. Research is often sponsored by the government or other organisations. Those carrying out the research in such institutional settings will have a variety of practical problems to address and a number of ethical issues may arise. </a:t>
            </a:r>
          </a:p>
          <a:p>
            <a:pPr>
              <a:lnSpc>
                <a:spcPct val="80000"/>
              </a:lnSpc>
              <a:buFont typeface="Wingdings" pitchFamily="2" charset="2"/>
              <a:buNone/>
            </a:pPr>
            <a:endParaRPr lang="en-GB" sz="1400" b="1" u="sng" dirty="0">
              <a:latin typeface="Tahoma" pitchFamily="34" charset="0"/>
            </a:endParaRPr>
          </a:p>
          <a:p>
            <a:pPr>
              <a:lnSpc>
                <a:spcPct val="80000"/>
              </a:lnSpc>
            </a:pPr>
            <a:r>
              <a:rPr lang="en-GB" sz="1400" b="1" u="sng" dirty="0">
                <a:latin typeface="Tahoma" pitchFamily="34" charset="0"/>
              </a:rPr>
              <a:t>Practical problems </a:t>
            </a:r>
          </a:p>
          <a:p>
            <a:pPr>
              <a:lnSpc>
                <a:spcPct val="80000"/>
              </a:lnSpc>
              <a:buFont typeface="Wingdings" pitchFamily="2" charset="2"/>
              <a:buNone/>
            </a:pPr>
            <a:endParaRPr lang="en-US" sz="1400" dirty="0">
              <a:latin typeface="Tahoma" pitchFamily="34" charset="0"/>
            </a:endParaRPr>
          </a:p>
          <a:p>
            <a:pPr>
              <a:lnSpc>
                <a:spcPct val="80000"/>
              </a:lnSpc>
            </a:pPr>
            <a:r>
              <a:rPr lang="en-GB" sz="1400" b="1" dirty="0">
                <a:latin typeface="Tahoma" pitchFamily="34" charset="0"/>
              </a:rPr>
              <a:t>Time</a:t>
            </a:r>
            <a:r>
              <a:rPr lang="en-GB" sz="1400" dirty="0">
                <a:latin typeface="Tahoma" pitchFamily="34" charset="0"/>
              </a:rPr>
              <a:t> – government institutions and other organisations frequently require research to be conducted and completed according to a strict timescale, because the research findings are required to inform policy for instance.</a:t>
            </a:r>
          </a:p>
          <a:p>
            <a:pPr>
              <a:lnSpc>
                <a:spcPct val="80000"/>
              </a:lnSpc>
              <a:buFont typeface="Wingdings" pitchFamily="2" charset="2"/>
              <a:buNone/>
            </a:pPr>
            <a:endParaRPr lang="en-GB" sz="1400" dirty="0">
              <a:latin typeface="Tahoma" pitchFamily="34" charset="0"/>
            </a:endParaRPr>
          </a:p>
          <a:p>
            <a:pPr>
              <a:lnSpc>
                <a:spcPct val="80000"/>
              </a:lnSpc>
            </a:pPr>
            <a:r>
              <a:rPr lang="en-GB" sz="1400" b="1" dirty="0">
                <a:latin typeface="Tahoma" pitchFamily="34" charset="0"/>
              </a:rPr>
              <a:t>Money </a:t>
            </a:r>
            <a:r>
              <a:rPr lang="en-GB" sz="1400" dirty="0">
                <a:latin typeface="Tahoma" pitchFamily="34" charset="0"/>
              </a:rPr>
              <a:t>– there is frequently a limited budget for research. Research involves expense, e.g. secretarial and administrative costs, office costs, computing services, payment of other research staff (e.g. research officers, interviews, data analysis) printing, postage, travel.</a:t>
            </a:r>
          </a:p>
          <a:p>
            <a:pPr>
              <a:lnSpc>
                <a:spcPct val="80000"/>
              </a:lnSpc>
              <a:buFont typeface="Wingdings" pitchFamily="2" charset="2"/>
              <a:buNone/>
            </a:pPr>
            <a:endParaRPr lang="en-GB" sz="1400" dirty="0">
              <a:latin typeface="Tahoma" pitchFamily="34" charset="0"/>
            </a:endParaRPr>
          </a:p>
          <a:p>
            <a:pPr>
              <a:lnSpc>
                <a:spcPct val="80000"/>
              </a:lnSpc>
            </a:pPr>
            <a:r>
              <a:rPr lang="en-GB" sz="1400" b="1" dirty="0">
                <a:latin typeface="Tahoma" pitchFamily="34" charset="0"/>
              </a:rPr>
              <a:t>Access </a:t>
            </a:r>
            <a:r>
              <a:rPr lang="en-GB" sz="1400" dirty="0">
                <a:latin typeface="Tahoma" pitchFamily="34" charset="0"/>
              </a:rPr>
              <a:t>– some social groups may be reluctant to become the subject of research, although this may occur for a variety of reasons. Criminal groups may fear prosecution, while powerful and elite groups or institutions may be fearful that public criticism will undermine their power and privilege.</a:t>
            </a:r>
          </a:p>
          <a:p>
            <a:pPr>
              <a:lnSpc>
                <a:spcPct val="80000"/>
              </a:lnSpc>
              <a:buFont typeface="Wingdings" pitchFamily="2" charset="2"/>
              <a:buNone/>
            </a:pPr>
            <a:r>
              <a:rPr lang="en-GB" sz="1400" dirty="0">
                <a:latin typeface="Tahoma" pitchFamily="34" charset="0"/>
              </a:rPr>
              <a:t> </a:t>
            </a:r>
            <a:endParaRPr lang="en-US" sz="1400" dirty="0">
              <a:latin typeface="Tahoma" pitchFamily="34" charset="0"/>
            </a:endParaRPr>
          </a:p>
        </p:txBody>
      </p:sp>
      <p:pic>
        <p:nvPicPr>
          <p:cNvPr id="73732" name="Picture 4" descr="time">
            <a:hlinkClick r:id="rId2"/>
          </p:cNvPr>
          <p:cNvPicPr>
            <a:picLocks noChangeAspect="1" noChangeArrowheads="1"/>
          </p:cNvPicPr>
          <p:nvPr/>
        </p:nvPicPr>
        <p:blipFill>
          <a:blip r:embed="rId3"/>
          <a:srcRect/>
          <a:stretch>
            <a:fillRect/>
          </a:stretch>
        </p:blipFill>
        <p:spPr bwMode="auto">
          <a:xfrm>
            <a:off x="7524750" y="260350"/>
            <a:ext cx="1228725" cy="876300"/>
          </a:xfrm>
          <a:prstGeom prst="rect">
            <a:avLst/>
          </a:prstGeom>
          <a:noFill/>
        </p:spPr>
      </p:pic>
      <p:pic>
        <p:nvPicPr>
          <p:cNvPr id="73733" name="Picture 5" descr="money_tree5">
            <a:hlinkClick r:id="rId4"/>
          </p:cNvPr>
          <p:cNvPicPr>
            <a:picLocks noChangeAspect="1" noChangeArrowheads="1"/>
          </p:cNvPicPr>
          <p:nvPr/>
        </p:nvPicPr>
        <p:blipFill>
          <a:blip r:embed="rId5"/>
          <a:srcRect/>
          <a:stretch>
            <a:fillRect/>
          </a:stretch>
        </p:blipFill>
        <p:spPr bwMode="auto">
          <a:xfrm>
            <a:off x="539750" y="260350"/>
            <a:ext cx="1428750" cy="647700"/>
          </a:xfrm>
          <a:prstGeom prst="rect">
            <a:avLst/>
          </a:prstGeom>
          <a:noFill/>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73730"/>
                                        </p:tgtEl>
                                        <p:attrNameLst>
                                          <p:attrName>style.visibility</p:attrName>
                                        </p:attrNameLst>
                                      </p:cBhvr>
                                      <p:to>
                                        <p:strVal val="visible"/>
                                      </p:to>
                                    </p:set>
                                    <p:anim calcmode="lin" valueType="num">
                                      <p:cBhvr>
                                        <p:cTn id="7" dur="1000" fill="hold"/>
                                        <p:tgtEl>
                                          <p:spTgt spid="73730"/>
                                        </p:tgtEl>
                                        <p:attrNameLst>
                                          <p:attrName>ppt_w</p:attrName>
                                        </p:attrNameLst>
                                      </p:cBhvr>
                                      <p:tavLst>
                                        <p:tav tm="0">
                                          <p:val>
                                            <p:strVal val="#ppt_w+.3"/>
                                          </p:val>
                                        </p:tav>
                                        <p:tav tm="100000">
                                          <p:val>
                                            <p:strVal val="#ppt_w"/>
                                          </p:val>
                                        </p:tav>
                                      </p:tavLst>
                                    </p:anim>
                                    <p:anim calcmode="lin" valueType="num">
                                      <p:cBhvr>
                                        <p:cTn id="8" dur="1000" fill="hold"/>
                                        <p:tgtEl>
                                          <p:spTgt spid="73730"/>
                                        </p:tgtEl>
                                        <p:attrNameLst>
                                          <p:attrName>ppt_h</p:attrName>
                                        </p:attrNameLst>
                                      </p:cBhvr>
                                      <p:tavLst>
                                        <p:tav tm="0">
                                          <p:val>
                                            <p:strVal val="#ppt_h"/>
                                          </p:val>
                                        </p:tav>
                                        <p:tav tm="100000">
                                          <p:val>
                                            <p:strVal val="#ppt_h"/>
                                          </p:val>
                                        </p:tav>
                                      </p:tavLst>
                                    </p:anim>
                                    <p:animEffect transition="in" filter="fade">
                                      <p:cBhvr>
                                        <p:cTn id="9" dur="1000"/>
                                        <p:tgtEl>
                                          <p:spTgt spid="73730"/>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73731">
                                            <p:bg/>
                                          </p:spTgt>
                                        </p:tgtEl>
                                        <p:attrNameLst>
                                          <p:attrName>style.visibility</p:attrName>
                                        </p:attrNameLst>
                                      </p:cBhvr>
                                      <p:to>
                                        <p:strVal val="visible"/>
                                      </p:to>
                                    </p:set>
                                    <p:anim calcmode="lin" valueType="num">
                                      <p:cBhvr>
                                        <p:cTn id="14" dur="1000" fill="hold"/>
                                        <p:tgtEl>
                                          <p:spTgt spid="73731">
                                            <p:bg/>
                                          </p:spTgt>
                                        </p:tgtEl>
                                        <p:attrNameLst>
                                          <p:attrName>ppt_w</p:attrName>
                                        </p:attrNameLst>
                                      </p:cBhvr>
                                      <p:tavLst>
                                        <p:tav tm="0">
                                          <p:val>
                                            <p:strVal val="#ppt_w+.3"/>
                                          </p:val>
                                        </p:tav>
                                        <p:tav tm="100000">
                                          <p:val>
                                            <p:strVal val="#ppt_w"/>
                                          </p:val>
                                        </p:tav>
                                      </p:tavLst>
                                    </p:anim>
                                    <p:anim calcmode="lin" valueType="num">
                                      <p:cBhvr>
                                        <p:cTn id="15" dur="1000" fill="hold"/>
                                        <p:tgtEl>
                                          <p:spTgt spid="73731">
                                            <p:bg/>
                                          </p:spTgt>
                                        </p:tgtEl>
                                        <p:attrNameLst>
                                          <p:attrName>ppt_h</p:attrName>
                                        </p:attrNameLst>
                                      </p:cBhvr>
                                      <p:tavLst>
                                        <p:tav tm="0">
                                          <p:val>
                                            <p:strVal val="#ppt_h"/>
                                          </p:val>
                                        </p:tav>
                                        <p:tav tm="100000">
                                          <p:val>
                                            <p:strVal val="#ppt_h"/>
                                          </p:val>
                                        </p:tav>
                                      </p:tavLst>
                                    </p:anim>
                                    <p:animEffect transition="in" filter="fade">
                                      <p:cBhvr>
                                        <p:cTn id="16" dur="1000"/>
                                        <p:tgtEl>
                                          <p:spTgt spid="73731">
                                            <p:bg/>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73731">
                                            <p:txEl>
                                              <p:pRg st="0" end="0"/>
                                            </p:txEl>
                                          </p:spTgt>
                                        </p:tgtEl>
                                        <p:attrNameLst>
                                          <p:attrName>style.visibility</p:attrName>
                                        </p:attrNameLst>
                                      </p:cBhvr>
                                      <p:to>
                                        <p:strVal val="visible"/>
                                      </p:to>
                                    </p:set>
                                    <p:anim calcmode="lin" valueType="num">
                                      <p:cBhvr>
                                        <p:cTn id="21" dur="1000" fill="hold"/>
                                        <p:tgtEl>
                                          <p:spTgt spid="73731">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73731">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7373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73731">
                                            <p:txEl>
                                              <p:pRg st="2" end="2"/>
                                            </p:txEl>
                                          </p:spTgt>
                                        </p:tgtEl>
                                        <p:attrNameLst>
                                          <p:attrName>style.visibility</p:attrName>
                                        </p:attrNameLst>
                                      </p:cBhvr>
                                      <p:to>
                                        <p:strVal val="visible"/>
                                      </p:to>
                                    </p:set>
                                    <p:anim calcmode="lin" valueType="num">
                                      <p:cBhvr>
                                        <p:cTn id="28" dur="1000" fill="hold"/>
                                        <p:tgtEl>
                                          <p:spTgt spid="73731">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73731">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73731">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73731">
                                            <p:txEl>
                                              <p:pRg st="4" end="4"/>
                                            </p:txEl>
                                          </p:spTgt>
                                        </p:tgtEl>
                                        <p:attrNameLst>
                                          <p:attrName>style.visibility</p:attrName>
                                        </p:attrNameLst>
                                      </p:cBhvr>
                                      <p:to>
                                        <p:strVal val="visible"/>
                                      </p:to>
                                    </p:set>
                                    <p:anim calcmode="lin" valueType="num">
                                      <p:cBhvr>
                                        <p:cTn id="35" dur="1000" fill="hold"/>
                                        <p:tgtEl>
                                          <p:spTgt spid="73731">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73731">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73731">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73731">
                                            <p:txEl>
                                              <p:pRg st="6" end="6"/>
                                            </p:txEl>
                                          </p:spTgt>
                                        </p:tgtEl>
                                        <p:attrNameLst>
                                          <p:attrName>style.visibility</p:attrName>
                                        </p:attrNameLst>
                                      </p:cBhvr>
                                      <p:to>
                                        <p:strVal val="visible"/>
                                      </p:to>
                                    </p:set>
                                    <p:anim calcmode="lin" valueType="num">
                                      <p:cBhvr>
                                        <p:cTn id="42" dur="1000" fill="hold"/>
                                        <p:tgtEl>
                                          <p:spTgt spid="73731">
                                            <p:txEl>
                                              <p:pRg st="6" end="6"/>
                                            </p:txEl>
                                          </p:spTgt>
                                        </p:tgtEl>
                                        <p:attrNameLst>
                                          <p:attrName>ppt_w</p:attrName>
                                        </p:attrNameLst>
                                      </p:cBhvr>
                                      <p:tavLst>
                                        <p:tav tm="0">
                                          <p:val>
                                            <p:strVal val="#ppt_w+.3"/>
                                          </p:val>
                                        </p:tav>
                                        <p:tav tm="100000">
                                          <p:val>
                                            <p:strVal val="#ppt_w"/>
                                          </p:val>
                                        </p:tav>
                                      </p:tavLst>
                                    </p:anim>
                                    <p:anim calcmode="lin" valueType="num">
                                      <p:cBhvr>
                                        <p:cTn id="43" dur="1000" fill="hold"/>
                                        <p:tgtEl>
                                          <p:spTgt spid="73731">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73731">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73731">
                                            <p:txEl>
                                              <p:pRg st="8" end="8"/>
                                            </p:txEl>
                                          </p:spTgt>
                                        </p:tgtEl>
                                        <p:attrNameLst>
                                          <p:attrName>style.visibility</p:attrName>
                                        </p:attrNameLst>
                                      </p:cBhvr>
                                      <p:to>
                                        <p:strVal val="visible"/>
                                      </p:to>
                                    </p:set>
                                    <p:anim calcmode="lin" valueType="num">
                                      <p:cBhvr>
                                        <p:cTn id="49" dur="1000" fill="hold"/>
                                        <p:tgtEl>
                                          <p:spTgt spid="73731">
                                            <p:txEl>
                                              <p:pRg st="8" end="8"/>
                                            </p:txEl>
                                          </p:spTgt>
                                        </p:tgtEl>
                                        <p:attrNameLst>
                                          <p:attrName>ppt_w</p:attrName>
                                        </p:attrNameLst>
                                      </p:cBhvr>
                                      <p:tavLst>
                                        <p:tav tm="0">
                                          <p:val>
                                            <p:strVal val="#ppt_w+.3"/>
                                          </p:val>
                                        </p:tav>
                                        <p:tav tm="100000">
                                          <p:val>
                                            <p:strVal val="#ppt_w"/>
                                          </p:val>
                                        </p:tav>
                                      </p:tavLst>
                                    </p:anim>
                                    <p:anim calcmode="lin" valueType="num">
                                      <p:cBhvr>
                                        <p:cTn id="50" dur="1000" fill="hold"/>
                                        <p:tgtEl>
                                          <p:spTgt spid="73731">
                                            <p:txEl>
                                              <p:pRg st="8" end="8"/>
                                            </p:txEl>
                                          </p:spTgt>
                                        </p:tgtEl>
                                        <p:attrNameLst>
                                          <p:attrName>ppt_h</p:attrName>
                                        </p:attrNameLst>
                                      </p:cBhvr>
                                      <p:tavLst>
                                        <p:tav tm="0">
                                          <p:val>
                                            <p:strVal val="#ppt_h"/>
                                          </p:val>
                                        </p:tav>
                                        <p:tav tm="100000">
                                          <p:val>
                                            <p:strVal val="#ppt_h"/>
                                          </p:val>
                                        </p:tav>
                                      </p:tavLst>
                                    </p:anim>
                                    <p:animEffect transition="in" filter="fade">
                                      <p:cBhvr>
                                        <p:cTn id="51" dur="1000"/>
                                        <p:tgtEl>
                                          <p:spTgt spid="73731">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73731">
                                            <p:txEl>
                                              <p:pRg st="10" end="10"/>
                                            </p:txEl>
                                          </p:spTgt>
                                        </p:tgtEl>
                                        <p:attrNameLst>
                                          <p:attrName>style.visibility</p:attrName>
                                        </p:attrNameLst>
                                      </p:cBhvr>
                                      <p:to>
                                        <p:strVal val="visible"/>
                                      </p:to>
                                    </p:set>
                                    <p:anim calcmode="lin" valueType="num">
                                      <p:cBhvr>
                                        <p:cTn id="56" dur="1000" fill="hold"/>
                                        <p:tgtEl>
                                          <p:spTgt spid="73731">
                                            <p:txEl>
                                              <p:pRg st="10" end="10"/>
                                            </p:txEl>
                                          </p:spTgt>
                                        </p:tgtEl>
                                        <p:attrNameLst>
                                          <p:attrName>ppt_w</p:attrName>
                                        </p:attrNameLst>
                                      </p:cBhvr>
                                      <p:tavLst>
                                        <p:tav tm="0">
                                          <p:val>
                                            <p:strVal val="#ppt_w+.3"/>
                                          </p:val>
                                        </p:tav>
                                        <p:tav tm="100000">
                                          <p:val>
                                            <p:strVal val="#ppt_w"/>
                                          </p:val>
                                        </p:tav>
                                      </p:tavLst>
                                    </p:anim>
                                    <p:anim calcmode="lin" valueType="num">
                                      <p:cBhvr>
                                        <p:cTn id="57" dur="1000" fill="hold"/>
                                        <p:tgtEl>
                                          <p:spTgt spid="73731">
                                            <p:txEl>
                                              <p:pRg st="10" end="10"/>
                                            </p:txEl>
                                          </p:spTgt>
                                        </p:tgtEl>
                                        <p:attrNameLst>
                                          <p:attrName>ppt_h</p:attrName>
                                        </p:attrNameLst>
                                      </p:cBhvr>
                                      <p:tavLst>
                                        <p:tav tm="0">
                                          <p:val>
                                            <p:strVal val="#ppt_h"/>
                                          </p:val>
                                        </p:tav>
                                        <p:tav tm="100000">
                                          <p:val>
                                            <p:strVal val="#ppt_h"/>
                                          </p:val>
                                        </p:tav>
                                      </p:tavLst>
                                    </p:anim>
                                    <p:animEffect transition="in" filter="fade">
                                      <p:cBhvr>
                                        <p:cTn id="58" dur="1000"/>
                                        <p:tgtEl>
                                          <p:spTgt spid="73731">
                                            <p:txEl>
                                              <p:pRg st="10" end="1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0" presetClass="entr" presetSubtype="0" decel="100000" fill="hold" grpId="0" nodeType="clickEffect">
                                  <p:stCondLst>
                                    <p:cond delay="0"/>
                                  </p:stCondLst>
                                  <p:childTnLst>
                                    <p:set>
                                      <p:cBhvr>
                                        <p:cTn id="62" dur="1" fill="hold">
                                          <p:stCondLst>
                                            <p:cond delay="0"/>
                                          </p:stCondLst>
                                        </p:cTn>
                                        <p:tgtEl>
                                          <p:spTgt spid="73731">
                                            <p:txEl>
                                              <p:pRg st="11" end="11"/>
                                            </p:txEl>
                                          </p:spTgt>
                                        </p:tgtEl>
                                        <p:attrNameLst>
                                          <p:attrName>style.visibility</p:attrName>
                                        </p:attrNameLst>
                                      </p:cBhvr>
                                      <p:to>
                                        <p:strVal val="visible"/>
                                      </p:to>
                                    </p:set>
                                    <p:anim calcmode="lin" valueType="num">
                                      <p:cBhvr>
                                        <p:cTn id="63" dur="1000" fill="hold"/>
                                        <p:tgtEl>
                                          <p:spTgt spid="73731">
                                            <p:txEl>
                                              <p:pRg st="11" end="11"/>
                                            </p:txEl>
                                          </p:spTgt>
                                        </p:tgtEl>
                                        <p:attrNameLst>
                                          <p:attrName>ppt_w</p:attrName>
                                        </p:attrNameLst>
                                      </p:cBhvr>
                                      <p:tavLst>
                                        <p:tav tm="0">
                                          <p:val>
                                            <p:strVal val="#ppt_w+.3"/>
                                          </p:val>
                                        </p:tav>
                                        <p:tav tm="100000">
                                          <p:val>
                                            <p:strVal val="#ppt_w"/>
                                          </p:val>
                                        </p:tav>
                                      </p:tavLst>
                                    </p:anim>
                                    <p:anim calcmode="lin" valueType="num">
                                      <p:cBhvr>
                                        <p:cTn id="64" dur="1000" fill="hold"/>
                                        <p:tgtEl>
                                          <p:spTgt spid="73731">
                                            <p:txEl>
                                              <p:pRg st="11" end="11"/>
                                            </p:txEl>
                                          </p:spTgt>
                                        </p:tgtEl>
                                        <p:attrNameLst>
                                          <p:attrName>ppt_h</p:attrName>
                                        </p:attrNameLst>
                                      </p:cBhvr>
                                      <p:tavLst>
                                        <p:tav tm="0">
                                          <p:val>
                                            <p:strVal val="#ppt_h"/>
                                          </p:val>
                                        </p:tav>
                                        <p:tav tm="100000">
                                          <p:val>
                                            <p:strVal val="#ppt_h"/>
                                          </p:val>
                                        </p:tav>
                                      </p:tavLst>
                                    </p:anim>
                                    <p:animEffect transition="in" filter="fade">
                                      <p:cBhvr>
                                        <p:cTn id="65" dur="1000"/>
                                        <p:tgtEl>
                                          <p:spTgt spid="7373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p:bldP spid="73731"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158750"/>
            <a:ext cx="8229600" cy="617538"/>
          </a:xfrm>
        </p:spPr>
        <p:txBody>
          <a:bodyPr/>
          <a:lstStyle/>
          <a:p>
            <a:r>
              <a:rPr lang="en-GB" sz="2000" b="1" u="sng" dirty="0"/>
              <a:t>Practical and ethical </a:t>
            </a:r>
            <a:r>
              <a:rPr lang="en-GB" sz="2000" b="1" u="sng" dirty="0" smtClean="0"/>
              <a:t>research – what do the pictures represent?</a:t>
            </a:r>
            <a:endParaRPr lang="en-US" sz="2000" b="1" u="sng" dirty="0"/>
          </a:p>
        </p:txBody>
      </p:sp>
      <p:pic>
        <p:nvPicPr>
          <p:cNvPr id="75779" name="Picture 3" descr="Go to fullsize image">
            <a:hlinkClick r:id="rId2"/>
          </p:cNvPr>
          <p:cNvPicPr>
            <a:picLocks noGrp="1" noChangeAspect="1" noChangeArrowheads="1"/>
          </p:cNvPicPr>
          <p:nvPr>
            <p:ph type="body" idx="1"/>
          </p:nvPr>
        </p:nvPicPr>
        <p:blipFill>
          <a:blip r:embed="rId3"/>
          <a:srcRect/>
          <a:stretch>
            <a:fillRect/>
          </a:stretch>
        </p:blipFill>
        <p:spPr>
          <a:xfrm>
            <a:off x="611188" y="1412875"/>
            <a:ext cx="2665412" cy="1152525"/>
          </a:xfrm>
          <a:noFill/>
          <a:ln/>
        </p:spPr>
      </p:pic>
      <p:pic>
        <p:nvPicPr>
          <p:cNvPr id="75780" name="Picture 4" descr="Go to fullsize image">
            <a:hlinkClick r:id="rId4"/>
          </p:cNvPr>
          <p:cNvPicPr>
            <a:picLocks noChangeAspect="1" noChangeArrowheads="1"/>
          </p:cNvPicPr>
          <p:nvPr/>
        </p:nvPicPr>
        <p:blipFill>
          <a:blip r:embed="rId5"/>
          <a:srcRect/>
          <a:stretch>
            <a:fillRect/>
          </a:stretch>
        </p:blipFill>
        <p:spPr bwMode="auto">
          <a:xfrm>
            <a:off x="4859338" y="1557338"/>
            <a:ext cx="3097212" cy="1304925"/>
          </a:xfrm>
          <a:prstGeom prst="rect">
            <a:avLst/>
          </a:prstGeom>
          <a:noFill/>
          <a:ln w="9525">
            <a:noFill/>
            <a:miter lim="800000"/>
            <a:headEnd/>
            <a:tailEnd/>
          </a:ln>
        </p:spPr>
      </p:pic>
      <p:pic>
        <p:nvPicPr>
          <p:cNvPr id="75781" name="Picture 5" descr="Go to fullsize image">
            <a:hlinkClick r:id="rId6"/>
          </p:cNvPr>
          <p:cNvPicPr>
            <a:picLocks noChangeAspect="1" noChangeArrowheads="1"/>
          </p:cNvPicPr>
          <p:nvPr/>
        </p:nvPicPr>
        <p:blipFill>
          <a:blip r:embed="rId7"/>
          <a:srcRect/>
          <a:stretch>
            <a:fillRect/>
          </a:stretch>
        </p:blipFill>
        <p:spPr bwMode="auto">
          <a:xfrm>
            <a:off x="684213" y="2924175"/>
            <a:ext cx="2592387" cy="1152525"/>
          </a:xfrm>
          <a:prstGeom prst="rect">
            <a:avLst/>
          </a:prstGeom>
          <a:noFill/>
          <a:ln w="9525">
            <a:noFill/>
            <a:miter lim="800000"/>
            <a:headEnd/>
            <a:tailEnd/>
          </a:ln>
        </p:spPr>
      </p:pic>
      <p:pic>
        <p:nvPicPr>
          <p:cNvPr id="75782" name="Picture 6" descr="Go to fullsize image">
            <a:hlinkClick r:id="rId8"/>
          </p:cNvPr>
          <p:cNvPicPr>
            <a:picLocks noChangeAspect="1" noChangeArrowheads="1"/>
          </p:cNvPicPr>
          <p:nvPr/>
        </p:nvPicPr>
        <p:blipFill>
          <a:blip r:embed="rId9"/>
          <a:srcRect/>
          <a:stretch>
            <a:fillRect/>
          </a:stretch>
        </p:blipFill>
        <p:spPr bwMode="auto">
          <a:xfrm>
            <a:off x="5292725" y="3284538"/>
            <a:ext cx="2735263" cy="1028700"/>
          </a:xfrm>
          <a:prstGeom prst="rect">
            <a:avLst/>
          </a:prstGeom>
          <a:noFill/>
          <a:ln w="9525">
            <a:noFill/>
            <a:miter lim="800000"/>
            <a:headEnd/>
            <a:tailEnd/>
          </a:ln>
        </p:spPr>
      </p:pic>
      <p:pic>
        <p:nvPicPr>
          <p:cNvPr id="75783" name="Picture 7" descr="Go to fullsize image">
            <a:hlinkClick r:id="rId10"/>
          </p:cNvPr>
          <p:cNvPicPr>
            <a:picLocks noChangeAspect="1" noChangeArrowheads="1"/>
          </p:cNvPicPr>
          <p:nvPr/>
        </p:nvPicPr>
        <p:blipFill>
          <a:blip r:embed="rId11"/>
          <a:srcRect/>
          <a:stretch>
            <a:fillRect/>
          </a:stretch>
        </p:blipFill>
        <p:spPr bwMode="auto">
          <a:xfrm>
            <a:off x="395288" y="4581525"/>
            <a:ext cx="2089150" cy="1363663"/>
          </a:xfrm>
          <a:prstGeom prst="rect">
            <a:avLst/>
          </a:prstGeom>
          <a:noFill/>
          <a:ln w="9525">
            <a:noFill/>
            <a:miter lim="800000"/>
            <a:headEnd/>
            <a:tailEnd/>
          </a:ln>
        </p:spPr>
      </p:pic>
      <p:pic>
        <p:nvPicPr>
          <p:cNvPr id="75784" name="Picture 8" descr="Go to fullsize image">
            <a:hlinkClick r:id="rId12"/>
          </p:cNvPr>
          <p:cNvPicPr>
            <a:picLocks noChangeAspect="1" noChangeArrowheads="1"/>
          </p:cNvPicPr>
          <p:nvPr/>
        </p:nvPicPr>
        <p:blipFill>
          <a:blip r:embed="rId13"/>
          <a:srcRect/>
          <a:stretch>
            <a:fillRect/>
          </a:stretch>
        </p:blipFill>
        <p:spPr bwMode="auto">
          <a:xfrm>
            <a:off x="6659563" y="4652963"/>
            <a:ext cx="1798637" cy="1800225"/>
          </a:xfrm>
          <a:prstGeom prst="rect">
            <a:avLst/>
          </a:prstGeom>
          <a:noFill/>
          <a:ln w="9525">
            <a:noFill/>
            <a:miter lim="800000"/>
            <a:headEnd/>
            <a:tailEnd/>
          </a:ln>
        </p:spPr>
      </p:pic>
      <p:pic>
        <p:nvPicPr>
          <p:cNvPr id="75785" name="Picture 9" descr="Go to fullsize image">
            <a:hlinkClick r:id="rId14"/>
          </p:cNvPr>
          <p:cNvPicPr>
            <a:picLocks noChangeAspect="1" noChangeArrowheads="1"/>
          </p:cNvPicPr>
          <p:nvPr/>
        </p:nvPicPr>
        <p:blipFill>
          <a:blip r:embed="rId15"/>
          <a:srcRect/>
          <a:stretch>
            <a:fillRect/>
          </a:stretch>
        </p:blipFill>
        <p:spPr bwMode="auto">
          <a:xfrm>
            <a:off x="3348038" y="4365625"/>
            <a:ext cx="2447925" cy="15113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TotalTime>
  <Words>668</Words>
  <Application>Microsoft Office PowerPoint</Application>
  <PresentationFormat>On-screen Show (4:3)</PresentationFormat>
  <Paragraphs>81</Paragraphs>
  <Slides>11</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11</vt:i4>
      </vt:variant>
    </vt:vector>
  </HeadingPairs>
  <TitlesOfParts>
    <vt:vector size="12" baseType="lpstr">
      <vt:lpstr>Concourse</vt:lpstr>
      <vt:lpstr>What is Sociology?</vt:lpstr>
      <vt:lpstr>Agents of socialisation</vt:lpstr>
      <vt:lpstr>Nature v Nurture</vt:lpstr>
      <vt:lpstr>Slide 4</vt:lpstr>
      <vt:lpstr>Understanding functionalism</vt:lpstr>
      <vt:lpstr>Functionalism</vt:lpstr>
      <vt:lpstr>Practical &amp; ethical issues &amp; their influence on research</vt:lpstr>
      <vt:lpstr>Practical and ethical research – what do the pictures represent?</vt:lpstr>
      <vt:lpstr>Slide 9</vt:lpstr>
      <vt:lpstr>Tasks- use the textbook p 14-15</vt:lpstr>
      <vt:lpstr>Practise exam questions</vt:lpstr>
    </vt:vector>
  </TitlesOfParts>
  <Company>KCS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Sociology?</dc:title>
  <dc:creator>fkerr</dc:creator>
  <cp:lastModifiedBy>fkerr</cp:lastModifiedBy>
  <cp:revision>2</cp:revision>
  <dcterms:created xsi:type="dcterms:W3CDTF">2009-12-01T09:45:51Z</dcterms:created>
  <dcterms:modified xsi:type="dcterms:W3CDTF">2009-12-01T10:03:41Z</dcterms:modified>
</cp:coreProperties>
</file>